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89" r:id="rId6"/>
    <p:sldId id="280" r:id="rId7"/>
    <p:sldId id="272" r:id="rId8"/>
    <p:sldId id="262" r:id="rId9"/>
    <p:sldId id="282" r:id="rId10"/>
    <p:sldId id="283" r:id="rId11"/>
    <p:sldId id="284" r:id="rId12"/>
    <p:sldId id="285" r:id="rId13"/>
    <p:sldId id="269" r:id="rId14"/>
    <p:sldId id="275" r:id="rId15"/>
    <p:sldId id="257" r:id="rId16"/>
    <p:sldId id="276" r:id="rId17"/>
    <p:sldId id="258" r:id="rId18"/>
    <p:sldId id="274" r:id="rId19"/>
    <p:sldId id="273" r:id="rId20"/>
    <p:sldId id="264" r:id="rId21"/>
    <p:sldId id="279" r:id="rId22"/>
    <p:sldId id="265" r:id="rId23"/>
    <p:sldId id="263" r:id="rId24"/>
    <p:sldId id="270" r:id="rId25"/>
    <p:sldId id="271" r:id="rId26"/>
    <p:sldId id="281" r:id="rId27"/>
    <p:sldId id="266" r:id="rId28"/>
    <p:sldId id="267" r:id="rId29"/>
    <p:sldId id="268" r:id="rId30"/>
    <p:sldId id="286" r:id="rId31"/>
    <p:sldId id="288" r:id="rId32"/>
    <p:sldId id="277" r:id="rId33"/>
    <p:sldId id="287" r:id="rId34"/>
    <p:sldId id="27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A9A03-6AE1-4858-96D9-1DDB868ED8F0}" v="18" dt="2025-06-12T13:32:15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8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FFDF7BDF535A254/Dokumendid/development/60t%20siirdetegur/teljebaasi%20graaf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inke\Downloads\2024.%20aasta%20riigiteede%20liiklussageduste%20andm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Lubatud täismass summaarse teljebaasi korral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136171640261E-2"/>
          <c:y val="0.10629905860272004"/>
          <c:w val="0.91884137144099476"/>
          <c:h val="0.8257100071519862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täismass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Sheet3!$A$3:$A$23</c:f>
              <c:numCache>
                <c:formatCode>General</c:formatCode>
                <c:ptCount val="21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10.199999999999999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19.3</c:v>
                </c:pt>
                <c:pt idx="14">
                  <c:v>19.600000000000001</c:v>
                </c:pt>
                <c:pt idx="15">
                  <c:v>20</c:v>
                </c:pt>
                <c:pt idx="16">
                  <c:v>20.2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</c:numCache>
            </c:numRef>
          </c:xVal>
          <c:yVal>
            <c:numRef>
              <c:f>Sheet3!$B$3:$B$23</c:f>
              <c:numCache>
                <c:formatCode>General</c:formatCode>
                <c:ptCount val="21"/>
                <c:pt idx="0">
                  <c:v>32</c:v>
                </c:pt>
                <c:pt idx="1">
                  <c:v>36</c:v>
                </c:pt>
                <c:pt idx="2">
                  <c:v>40</c:v>
                </c:pt>
                <c:pt idx="3">
                  <c:v>40.799999999999997</c:v>
                </c:pt>
                <c:pt idx="4">
                  <c:v>44</c:v>
                </c:pt>
                <c:pt idx="5">
                  <c:v>48</c:v>
                </c:pt>
                <c:pt idx="6">
                  <c:v>50</c:v>
                </c:pt>
                <c:pt idx="7">
                  <c:v>52</c:v>
                </c:pt>
                <c:pt idx="8">
                  <c:v>54</c:v>
                </c:pt>
                <c:pt idx="9">
                  <c:v>56</c:v>
                </c:pt>
                <c:pt idx="10">
                  <c:v>58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60</c:v>
                </c:pt>
                <c:pt idx="15">
                  <c:v>60</c:v>
                </c:pt>
                <c:pt idx="16">
                  <c:v>60</c:v>
                </c:pt>
                <c:pt idx="17">
                  <c:v>60</c:v>
                </c:pt>
                <c:pt idx="18">
                  <c:v>60</c:v>
                </c:pt>
                <c:pt idx="19">
                  <c:v>60</c:v>
                </c:pt>
                <c:pt idx="20">
                  <c:v>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91-4A55-AC96-D927495DAEE5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Soome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Sheet3!$A$3:$A$23</c:f>
              <c:numCache>
                <c:formatCode>General</c:formatCode>
                <c:ptCount val="21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10.199999999999999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19.3</c:v>
                </c:pt>
                <c:pt idx="14">
                  <c:v>19.600000000000001</c:v>
                </c:pt>
                <c:pt idx="15">
                  <c:v>20</c:v>
                </c:pt>
                <c:pt idx="16">
                  <c:v>20.2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</c:numCache>
            </c:numRef>
          </c:xVal>
          <c:yVal>
            <c:numRef>
              <c:f>Sheet3!$C$3:$C$23</c:f>
              <c:numCache>
                <c:formatCode>General</c:formatCode>
                <c:ptCount val="21"/>
                <c:pt idx="0">
                  <c:v>39.840000000000003</c:v>
                </c:pt>
                <c:pt idx="1">
                  <c:v>43.04</c:v>
                </c:pt>
                <c:pt idx="2">
                  <c:v>46.24</c:v>
                </c:pt>
                <c:pt idx="3">
                  <c:v>46.88</c:v>
                </c:pt>
                <c:pt idx="4">
                  <c:v>49.440000000000005</c:v>
                </c:pt>
                <c:pt idx="5">
                  <c:v>52.640000000000008</c:v>
                </c:pt>
                <c:pt idx="6">
                  <c:v>55.84</c:v>
                </c:pt>
                <c:pt idx="7">
                  <c:v>59.040000000000006</c:v>
                </c:pt>
                <c:pt idx="8">
                  <c:v>62.24</c:v>
                </c:pt>
                <c:pt idx="9">
                  <c:v>65.44</c:v>
                </c:pt>
                <c:pt idx="10">
                  <c:v>68.64</c:v>
                </c:pt>
                <c:pt idx="11">
                  <c:v>71.84</c:v>
                </c:pt>
                <c:pt idx="12">
                  <c:v>75.040000000000006</c:v>
                </c:pt>
                <c:pt idx="13">
                  <c:v>76</c:v>
                </c:pt>
                <c:pt idx="14">
                  <c:v>76</c:v>
                </c:pt>
                <c:pt idx="15">
                  <c:v>76</c:v>
                </c:pt>
                <c:pt idx="16">
                  <c:v>76</c:v>
                </c:pt>
                <c:pt idx="17">
                  <c:v>76</c:v>
                </c:pt>
                <c:pt idx="18">
                  <c:v>76</c:v>
                </c:pt>
                <c:pt idx="19">
                  <c:v>76</c:v>
                </c:pt>
                <c:pt idx="20">
                  <c:v>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91-4A55-AC96-D927495DAEE5}"/>
            </c:ext>
          </c:extLst>
        </c:ser>
        <c:ser>
          <c:idx val="2"/>
          <c:order val="2"/>
          <c:tx>
            <c:v>Rootsi BK74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Sheet3!$A$2:$A$23</c:f>
              <c:numCache>
                <c:formatCode>General</c:formatCode>
                <c:ptCount val="22"/>
                <c:pt idx="0">
                  <c:v>7.8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10.199999999999999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19.3</c:v>
                </c:pt>
                <c:pt idx="15">
                  <c:v>19.600000000000001</c:v>
                </c:pt>
                <c:pt idx="16">
                  <c:v>20</c:v>
                </c:pt>
                <c:pt idx="17">
                  <c:v>20.2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</c:numCache>
            </c:numRef>
          </c:xVal>
          <c:yVal>
            <c:numRef>
              <c:f>Sheet3!$D$2:$D$23</c:f>
              <c:numCache>
                <c:formatCode>General</c:formatCode>
                <c:ptCount val="22"/>
                <c:pt idx="0">
                  <c:v>38</c:v>
                </c:pt>
                <c:pt idx="1">
                  <c:v>39</c:v>
                </c:pt>
                <c:pt idx="2">
                  <c:v>44</c:v>
                </c:pt>
                <c:pt idx="3">
                  <c:v>49</c:v>
                </c:pt>
                <c:pt idx="4">
                  <c:v>50</c:v>
                </c:pt>
                <c:pt idx="5">
                  <c:v>51.92</c:v>
                </c:pt>
                <c:pt idx="6">
                  <c:v>54.32</c:v>
                </c:pt>
                <c:pt idx="7">
                  <c:v>56.72</c:v>
                </c:pt>
                <c:pt idx="8">
                  <c:v>59.120000000000005</c:v>
                </c:pt>
                <c:pt idx="9">
                  <c:v>61.52</c:v>
                </c:pt>
                <c:pt idx="10">
                  <c:v>63.92</c:v>
                </c:pt>
                <c:pt idx="11">
                  <c:v>66.319999999999993</c:v>
                </c:pt>
                <c:pt idx="12">
                  <c:v>68.72</c:v>
                </c:pt>
                <c:pt idx="13">
                  <c:v>71.12</c:v>
                </c:pt>
                <c:pt idx="14">
                  <c:v>71.84</c:v>
                </c:pt>
                <c:pt idx="15">
                  <c:v>72.56</c:v>
                </c:pt>
                <c:pt idx="16">
                  <c:v>73.52</c:v>
                </c:pt>
                <c:pt idx="17">
                  <c:v>74</c:v>
                </c:pt>
                <c:pt idx="18">
                  <c:v>74</c:v>
                </c:pt>
                <c:pt idx="19">
                  <c:v>74</c:v>
                </c:pt>
                <c:pt idx="20">
                  <c:v>74</c:v>
                </c:pt>
                <c:pt idx="21">
                  <c:v>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391-4A55-AC96-D927495DA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431808"/>
        <c:axId val="916600400"/>
      </c:scatterChart>
      <c:valAx>
        <c:axId val="137431808"/>
        <c:scaling>
          <c:orientation val="minMax"/>
          <c:max val="24"/>
          <c:min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Summaarne teljebaas (autorongi esimese ja viimase telje vahekaugus meetrites)</a:t>
                </a:r>
              </a:p>
            </c:rich>
          </c:tx>
          <c:layout>
            <c:manualLayout>
              <c:xMode val="edge"/>
              <c:yMode val="edge"/>
              <c:x val="0.28614015391097203"/>
              <c:y val="0.964718987998719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6600400"/>
        <c:crosses val="autoZero"/>
        <c:crossBetween val="midCat"/>
        <c:majorUnit val="1"/>
      </c:valAx>
      <c:valAx>
        <c:axId val="916600400"/>
        <c:scaling>
          <c:orientation val="minMax"/>
          <c:max val="76"/>
          <c:min val="4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Lubatud täismass (tonni)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31808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/>
              <a:t>Tallinn-</a:t>
            </a:r>
            <a:r>
              <a:rPr lang="en-US" sz="4000" b="1" dirty="0" err="1"/>
              <a:t>Pärnu</a:t>
            </a:r>
            <a:r>
              <a:rPr lang="en-US" sz="4000" b="1" dirty="0"/>
              <a:t>-</a:t>
            </a:r>
            <a:r>
              <a:rPr lang="en-US" sz="4000" b="1" dirty="0" err="1"/>
              <a:t>Ikla</a:t>
            </a:r>
            <a:r>
              <a:rPr lang="en-US" sz="4000" b="1" dirty="0"/>
              <a:t> 2024 </a:t>
            </a:r>
            <a:r>
              <a:rPr lang="en-US" sz="3600" b="1" dirty="0" err="1"/>
              <a:t>liiklussagedused</a:t>
            </a:r>
            <a:endParaRPr lang="en-US" sz="4000" b="1" dirty="0"/>
          </a:p>
          <a:p>
            <a:pPr>
              <a:defRPr/>
            </a:pPr>
            <a:r>
              <a:rPr lang="en-US" dirty="0"/>
              <a:t>AKÖL ja SAPA</a:t>
            </a:r>
            <a:r>
              <a:rPr lang="en-US" baseline="0" dirty="0"/>
              <a:t> – </a:t>
            </a:r>
            <a:r>
              <a:rPr lang="en-US" baseline="0" dirty="0" err="1"/>
              <a:t>vasakpoolne</a:t>
            </a:r>
            <a:r>
              <a:rPr lang="en-US" baseline="0" dirty="0"/>
              <a:t> </a:t>
            </a:r>
            <a:r>
              <a:rPr lang="en-US" baseline="0" dirty="0" err="1"/>
              <a:t>telg</a:t>
            </a:r>
            <a:r>
              <a:rPr lang="en-US" baseline="0" dirty="0"/>
              <a:t>; VAAB ja AR – </a:t>
            </a:r>
            <a:r>
              <a:rPr lang="en-US" baseline="0" dirty="0" err="1"/>
              <a:t>parempoolne</a:t>
            </a:r>
            <a:r>
              <a:rPr lang="en-US" baseline="0" dirty="0"/>
              <a:t> </a:t>
            </a:r>
            <a:r>
              <a:rPr lang="en-US" baseline="0" dirty="0" err="1"/>
              <a:t>telg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AKÖL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P!$C$170:$C$207</c:f>
              <c:numCache>
                <c:formatCode>General</c:formatCode>
                <c:ptCount val="38"/>
                <c:pt idx="0">
                  <c:v>13031</c:v>
                </c:pt>
                <c:pt idx="1">
                  <c:v>13781</c:v>
                </c:pt>
                <c:pt idx="2">
                  <c:v>14785</c:v>
                </c:pt>
                <c:pt idx="3">
                  <c:v>18306</c:v>
                </c:pt>
                <c:pt idx="4">
                  <c:v>23677</c:v>
                </c:pt>
                <c:pt idx="5">
                  <c:v>27150</c:v>
                </c:pt>
                <c:pt idx="6">
                  <c:v>28322</c:v>
                </c:pt>
                <c:pt idx="7">
                  <c:v>36667</c:v>
                </c:pt>
                <c:pt idx="8">
                  <c:v>40770</c:v>
                </c:pt>
                <c:pt idx="9">
                  <c:v>42359</c:v>
                </c:pt>
                <c:pt idx="10">
                  <c:v>44158</c:v>
                </c:pt>
                <c:pt idx="11">
                  <c:v>49994</c:v>
                </c:pt>
                <c:pt idx="12">
                  <c:v>58056</c:v>
                </c:pt>
                <c:pt idx="13">
                  <c:v>63668</c:v>
                </c:pt>
                <c:pt idx="14">
                  <c:v>64079</c:v>
                </c:pt>
                <c:pt idx="15">
                  <c:v>67185</c:v>
                </c:pt>
                <c:pt idx="16">
                  <c:v>68402</c:v>
                </c:pt>
                <c:pt idx="17">
                  <c:v>69203</c:v>
                </c:pt>
                <c:pt idx="18">
                  <c:v>77611</c:v>
                </c:pt>
                <c:pt idx="19">
                  <c:v>82490</c:v>
                </c:pt>
                <c:pt idx="20">
                  <c:v>89458</c:v>
                </c:pt>
                <c:pt idx="21">
                  <c:v>92138</c:v>
                </c:pt>
                <c:pt idx="22">
                  <c:v>100572</c:v>
                </c:pt>
                <c:pt idx="23">
                  <c:v>102601</c:v>
                </c:pt>
                <c:pt idx="24">
                  <c:v>111327</c:v>
                </c:pt>
                <c:pt idx="25">
                  <c:v>120608</c:v>
                </c:pt>
                <c:pt idx="26">
                  <c:v>122755</c:v>
                </c:pt>
                <c:pt idx="27">
                  <c:v>125129</c:v>
                </c:pt>
                <c:pt idx="28">
                  <c:v>130461</c:v>
                </c:pt>
                <c:pt idx="29">
                  <c:v>132638</c:v>
                </c:pt>
                <c:pt idx="30">
                  <c:v>133337</c:v>
                </c:pt>
                <c:pt idx="31">
                  <c:v>141540</c:v>
                </c:pt>
                <c:pt idx="32">
                  <c:v>152108</c:v>
                </c:pt>
                <c:pt idx="33">
                  <c:v>161777</c:v>
                </c:pt>
                <c:pt idx="34">
                  <c:v>167934</c:v>
                </c:pt>
                <c:pt idx="35">
                  <c:v>175324</c:v>
                </c:pt>
                <c:pt idx="36">
                  <c:v>180551</c:v>
                </c:pt>
                <c:pt idx="37">
                  <c:v>191474</c:v>
                </c:pt>
              </c:numCache>
            </c:numRef>
          </c:xVal>
          <c:yVal>
            <c:numRef>
              <c:f>P!$F$170:$F$207</c:f>
              <c:numCache>
                <c:formatCode>General</c:formatCode>
                <c:ptCount val="38"/>
                <c:pt idx="0">
                  <c:v>28344</c:v>
                </c:pt>
                <c:pt idx="1">
                  <c:v>24458</c:v>
                </c:pt>
                <c:pt idx="2">
                  <c:v>15752</c:v>
                </c:pt>
                <c:pt idx="3">
                  <c:v>15603</c:v>
                </c:pt>
                <c:pt idx="4">
                  <c:v>15603</c:v>
                </c:pt>
                <c:pt idx="5">
                  <c:v>7505</c:v>
                </c:pt>
                <c:pt idx="6">
                  <c:v>7505</c:v>
                </c:pt>
                <c:pt idx="7">
                  <c:v>7505</c:v>
                </c:pt>
                <c:pt idx="8">
                  <c:v>8265</c:v>
                </c:pt>
                <c:pt idx="9">
                  <c:v>8265</c:v>
                </c:pt>
                <c:pt idx="10">
                  <c:v>8265</c:v>
                </c:pt>
                <c:pt idx="11">
                  <c:v>9299</c:v>
                </c:pt>
                <c:pt idx="12">
                  <c:v>9299</c:v>
                </c:pt>
                <c:pt idx="13">
                  <c:v>9299</c:v>
                </c:pt>
                <c:pt idx="14">
                  <c:v>8521</c:v>
                </c:pt>
                <c:pt idx="15">
                  <c:v>8894</c:v>
                </c:pt>
                <c:pt idx="16">
                  <c:v>8721</c:v>
                </c:pt>
                <c:pt idx="17">
                  <c:v>8721</c:v>
                </c:pt>
                <c:pt idx="18">
                  <c:v>8721</c:v>
                </c:pt>
                <c:pt idx="19">
                  <c:v>9053</c:v>
                </c:pt>
                <c:pt idx="20">
                  <c:v>9037</c:v>
                </c:pt>
                <c:pt idx="21">
                  <c:v>9037</c:v>
                </c:pt>
                <c:pt idx="22">
                  <c:v>9846</c:v>
                </c:pt>
                <c:pt idx="23">
                  <c:v>9849</c:v>
                </c:pt>
                <c:pt idx="24">
                  <c:v>10498</c:v>
                </c:pt>
                <c:pt idx="25">
                  <c:v>15163</c:v>
                </c:pt>
                <c:pt idx="26">
                  <c:v>15163</c:v>
                </c:pt>
                <c:pt idx="27">
                  <c:v>14506</c:v>
                </c:pt>
                <c:pt idx="28">
                  <c:v>12908</c:v>
                </c:pt>
                <c:pt idx="29">
                  <c:v>12908</c:v>
                </c:pt>
                <c:pt idx="30">
                  <c:v>13736</c:v>
                </c:pt>
                <c:pt idx="31">
                  <c:v>6057</c:v>
                </c:pt>
                <c:pt idx="32">
                  <c:v>6217</c:v>
                </c:pt>
                <c:pt idx="33">
                  <c:v>6217</c:v>
                </c:pt>
                <c:pt idx="34">
                  <c:v>4919</c:v>
                </c:pt>
                <c:pt idx="35">
                  <c:v>4919</c:v>
                </c:pt>
                <c:pt idx="36">
                  <c:v>4919</c:v>
                </c:pt>
                <c:pt idx="37">
                  <c:v>4919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3A-40A6-B03F-5C26D0BA0D04}"/>
            </c:ext>
          </c:extLst>
        </c:ser>
        <c:ser>
          <c:idx val="6"/>
          <c:order val="1"/>
          <c:tx>
            <c:v>SAPA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P!$C$170:$C$207</c:f>
              <c:numCache>
                <c:formatCode>General</c:formatCode>
                <c:ptCount val="38"/>
                <c:pt idx="0">
                  <c:v>13031</c:v>
                </c:pt>
                <c:pt idx="1">
                  <c:v>13781</c:v>
                </c:pt>
                <c:pt idx="2">
                  <c:v>14785</c:v>
                </c:pt>
                <c:pt idx="3">
                  <c:v>18306</c:v>
                </c:pt>
                <c:pt idx="4">
                  <c:v>23677</c:v>
                </c:pt>
                <c:pt idx="5">
                  <c:v>27150</c:v>
                </c:pt>
                <c:pt idx="6">
                  <c:v>28322</c:v>
                </c:pt>
                <c:pt idx="7">
                  <c:v>36667</c:v>
                </c:pt>
                <c:pt idx="8">
                  <c:v>40770</c:v>
                </c:pt>
                <c:pt idx="9">
                  <c:v>42359</c:v>
                </c:pt>
                <c:pt idx="10">
                  <c:v>44158</c:v>
                </c:pt>
                <c:pt idx="11">
                  <c:v>49994</c:v>
                </c:pt>
                <c:pt idx="12">
                  <c:v>58056</c:v>
                </c:pt>
                <c:pt idx="13">
                  <c:v>63668</c:v>
                </c:pt>
                <c:pt idx="14">
                  <c:v>64079</c:v>
                </c:pt>
                <c:pt idx="15">
                  <c:v>67185</c:v>
                </c:pt>
                <c:pt idx="16">
                  <c:v>68402</c:v>
                </c:pt>
                <c:pt idx="17">
                  <c:v>69203</c:v>
                </c:pt>
                <c:pt idx="18">
                  <c:v>77611</c:v>
                </c:pt>
                <c:pt idx="19">
                  <c:v>82490</c:v>
                </c:pt>
                <c:pt idx="20">
                  <c:v>89458</c:v>
                </c:pt>
                <c:pt idx="21">
                  <c:v>92138</c:v>
                </c:pt>
                <c:pt idx="22">
                  <c:v>100572</c:v>
                </c:pt>
                <c:pt idx="23">
                  <c:v>102601</c:v>
                </c:pt>
                <c:pt idx="24">
                  <c:v>111327</c:v>
                </c:pt>
                <c:pt idx="25">
                  <c:v>120608</c:v>
                </c:pt>
                <c:pt idx="26">
                  <c:v>122755</c:v>
                </c:pt>
                <c:pt idx="27">
                  <c:v>125129</c:v>
                </c:pt>
                <c:pt idx="28">
                  <c:v>130461</c:v>
                </c:pt>
                <c:pt idx="29">
                  <c:v>132638</c:v>
                </c:pt>
                <c:pt idx="30">
                  <c:v>133337</c:v>
                </c:pt>
                <c:pt idx="31">
                  <c:v>141540</c:v>
                </c:pt>
                <c:pt idx="32">
                  <c:v>152108</c:v>
                </c:pt>
                <c:pt idx="33">
                  <c:v>161777</c:v>
                </c:pt>
                <c:pt idx="34">
                  <c:v>167934</c:v>
                </c:pt>
                <c:pt idx="35">
                  <c:v>175324</c:v>
                </c:pt>
                <c:pt idx="36">
                  <c:v>180551</c:v>
                </c:pt>
                <c:pt idx="37">
                  <c:v>191474</c:v>
                </c:pt>
              </c:numCache>
            </c:numRef>
          </c:xVal>
          <c:yVal>
            <c:numRef>
              <c:f>P!$J$170:$J$207</c:f>
              <c:numCache>
                <c:formatCode>General</c:formatCode>
                <c:ptCount val="38"/>
                <c:pt idx="0">
                  <c:v>27330</c:v>
                </c:pt>
                <c:pt idx="1">
                  <c:v>23431</c:v>
                </c:pt>
                <c:pt idx="2">
                  <c:v>15076</c:v>
                </c:pt>
                <c:pt idx="3">
                  <c:v>13690</c:v>
                </c:pt>
                <c:pt idx="4">
                  <c:v>13690</c:v>
                </c:pt>
                <c:pt idx="5">
                  <c:v>5836</c:v>
                </c:pt>
                <c:pt idx="6">
                  <c:v>5836</c:v>
                </c:pt>
                <c:pt idx="7">
                  <c:v>5836</c:v>
                </c:pt>
                <c:pt idx="8">
                  <c:v>6508</c:v>
                </c:pt>
                <c:pt idx="9">
                  <c:v>6508</c:v>
                </c:pt>
                <c:pt idx="10">
                  <c:v>6508</c:v>
                </c:pt>
                <c:pt idx="11">
                  <c:v>7265</c:v>
                </c:pt>
                <c:pt idx="12">
                  <c:v>7265</c:v>
                </c:pt>
                <c:pt idx="13">
                  <c:v>7265</c:v>
                </c:pt>
                <c:pt idx="14">
                  <c:v>6911</c:v>
                </c:pt>
                <c:pt idx="15">
                  <c:v>7393</c:v>
                </c:pt>
                <c:pt idx="16">
                  <c:v>6821</c:v>
                </c:pt>
                <c:pt idx="17">
                  <c:v>6821</c:v>
                </c:pt>
                <c:pt idx="18">
                  <c:v>6821</c:v>
                </c:pt>
                <c:pt idx="19">
                  <c:v>7333</c:v>
                </c:pt>
                <c:pt idx="20">
                  <c:v>6929</c:v>
                </c:pt>
                <c:pt idx="21">
                  <c:v>6929</c:v>
                </c:pt>
                <c:pt idx="22">
                  <c:v>8164</c:v>
                </c:pt>
                <c:pt idx="23">
                  <c:v>7840</c:v>
                </c:pt>
                <c:pt idx="24">
                  <c:v>8179</c:v>
                </c:pt>
                <c:pt idx="25">
                  <c:v>12389</c:v>
                </c:pt>
                <c:pt idx="26">
                  <c:v>12389</c:v>
                </c:pt>
                <c:pt idx="27">
                  <c:v>11699</c:v>
                </c:pt>
                <c:pt idx="28">
                  <c:v>9759</c:v>
                </c:pt>
                <c:pt idx="29">
                  <c:v>9759</c:v>
                </c:pt>
                <c:pt idx="30">
                  <c:v>11355</c:v>
                </c:pt>
                <c:pt idx="31">
                  <c:v>4240</c:v>
                </c:pt>
                <c:pt idx="32">
                  <c:v>4267</c:v>
                </c:pt>
                <c:pt idx="33">
                  <c:v>4267</c:v>
                </c:pt>
                <c:pt idx="34">
                  <c:v>3179</c:v>
                </c:pt>
                <c:pt idx="35">
                  <c:v>3179</c:v>
                </c:pt>
                <c:pt idx="36">
                  <c:v>3179</c:v>
                </c:pt>
                <c:pt idx="37">
                  <c:v>3179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F3A-40A6-B03F-5C26D0BA0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5013360"/>
        <c:axId val="1185016240"/>
      </c:scatterChart>
      <c:scatterChart>
        <c:scatterStyle val="smoothMarker"/>
        <c:varyColors val="0"/>
        <c:ser>
          <c:idx val="7"/>
          <c:order val="2"/>
          <c:tx>
            <c:v>VAAB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P!$C$170:$C$207</c:f>
              <c:numCache>
                <c:formatCode>General</c:formatCode>
                <c:ptCount val="38"/>
                <c:pt idx="0">
                  <c:v>13031</c:v>
                </c:pt>
                <c:pt idx="1">
                  <c:v>13781</c:v>
                </c:pt>
                <c:pt idx="2">
                  <c:v>14785</c:v>
                </c:pt>
                <c:pt idx="3">
                  <c:v>18306</c:v>
                </c:pt>
                <c:pt idx="4">
                  <c:v>23677</c:v>
                </c:pt>
                <c:pt idx="5">
                  <c:v>27150</c:v>
                </c:pt>
                <c:pt idx="6">
                  <c:v>28322</c:v>
                </c:pt>
                <c:pt idx="7">
                  <c:v>36667</c:v>
                </c:pt>
                <c:pt idx="8">
                  <c:v>40770</c:v>
                </c:pt>
                <c:pt idx="9">
                  <c:v>42359</c:v>
                </c:pt>
                <c:pt idx="10">
                  <c:v>44158</c:v>
                </c:pt>
                <c:pt idx="11">
                  <c:v>49994</c:v>
                </c:pt>
                <c:pt idx="12">
                  <c:v>58056</c:v>
                </c:pt>
                <c:pt idx="13">
                  <c:v>63668</c:v>
                </c:pt>
                <c:pt idx="14">
                  <c:v>64079</c:v>
                </c:pt>
                <c:pt idx="15">
                  <c:v>67185</c:v>
                </c:pt>
                <c:pt idx="16">
                  <c:v>68402</c:v>
                </c:pt>
                <c:pt idx="17">
                  <c:v>69203</c:v>
                </c:pt>
                <c:pt idx="18">
                  <c:v>77611</c:v>
                </c:pt>
                <c:pt idx="19">
                  <c:v>82490</c:v>
                </c:pt>
                <c:pt idx="20">
                  <c:v>89458</c:v>
                </c:pt>
                <c:pt idx="21">
                  <c:v>92138</c:v>
                </c:pt>
                <c:pt idx="22">
                  <c:v>100572</c:v>
                </c:pt>
                <c:pt idx="23">
                  <c:v>102601</c:v>
                </c:pt>
                <c:pt idx="24">
                  <c:v>111327</c:v>
                </c:pt>
                <c:pt idx="25">
                  <c:v>120608</c:v>
                </c:pt>
                <c:pt idx="26">
                  <c:v>122755</c:v>
                </c:pt>
                <c:pt idx="27">
                  <c:v>125129</c:v>
                </c:pt>
                <c:pt idx="28">
                  <c:v>130461</c:v>
                </c:pt>
                <c:pt idx="29">
                  <c:v>132638</c:v>
                </c:pt>
                <c:pt idx="30">
                  <c:v>133337</c:v>
                </c:pt>
                <c:pt idx="31">
                  <c:v>141540</c:v>
                </c:pt>
                <c:pt idx="32">
                  <c:v>152108</c:v>
                </c:pt>
                <c:pt idx="33">
                  <c:v>161777</c:v>
                </c:pt>
                <c:pt idx="34">
                  <c:v>167934</c:v>
                </c:pt>
                <c:pt idx="35">
                  <c:v>175324</c:v>
                </c:pt>
                <c:pt idx="36">
                  <c:v>180551</c:v>
                </c:pt>
                <c:pt idx="37">
                  <c:v>191474</c:v>
                </c:pt>
              </c:numCache>
            </c:numRef>
          </c:xVal>
          <c:yVal>
            <c:numRef>
              <c:f>P!$K$170:$K$207</c:f>
              <c:numCache>
                <c:formatCode>General</c:formatCode>
                <c:ptCount val="38"/>
                <c:pt idx="0">
                  <c:v>640</c:v>
                </c:pt>
                <c:pt idx="1">
                  <c:v>611</c:v>
                </c:pt>
                <c:pt idx="2">
                  <c:v>348</c:v>
                </c:pt>
                <c:pt idx="3">
                  <c:v>453</c:v>
                </c:pt>
                <c:pt idx="4">
                  <c:v>453</c:v>
                </c:pt>
                <c:pt idx="5">
                  <c:v>241</c:v>
                </c:pt>
                <c:pt idx="6">
                  <c:v>241</c:v>
                </c:pt>
                <c:pt idx="7">
                  <c:v>241</c:v>
                </c:pt>
                <c:pt idx="8">
                  <c:v>244</c:v>
                </c:pt>
                <c:pt idx="9">
                  <c:v>244</c:v>
                </c:pt>
                <c:pt idx="10">
                  <c:v>244</c:v>
                </c:pt>
                <c:pt idx="11">
                  <c:v>326</c:v>
                </c:pt>
                <c:pt idx="12">
                  <c:v>326</c:v>
                </c:pt>
                <c:pt idx="13">
                  <c:v>326</c:v>
                </c:pt>
                <c:pt idx="14">
                  <c:v>346</c:v>
                </c:pt>
                <c:pt idx="15">
                  <c:v>288</c:v>
                </c:pt>
                <c:pt idx="16">
                  <c:v>190</c:v>
                </c:pt>
                <c:pt idx="17">
                  <c:v>190</c:v>
                </c:pt>
                <c:pt idx="18">
                  <c:v>190</c:v>
                </c:pt>
                <c:pt idx="19">
                  <c:v>212</c:v>
                </c:pt>
                <c:pt idx="20">
                  <c:v>293</c:v>
                </c:pt>
                <c:pt idx="21">
                  <c:v>293</c:v>
                </c:pt>
                <c:pt idx="22">
                  <c:v>255</c:v>
                </c:pt>
                <c:pt idx="23">
                  <c:v>376</c:v>
                </c:pt>
                <c:pt idx="24">
                  <c:v>369</c:v>
                </c:pt>
                <c:pt idx="25">
                  <c:v>548</c:v>
                </c:pt>
                <c:pt idx="26">
                  <c:v>548</c:v>
                </c:pt>
                <c:pt idx="27">
                  <c:v>439</c:v>
                </c:pt>
                <c:pt idx="28">
                  <c:v>650</c:v>
                </c:pt>
                <c:pt idx="29">
                  <c:v>650</c:v>
                </c:pt>
                <c:pt idx="30">
                  <c:v>284</c:v>
                </c:pt>
                <c:pt idx="31">
                  <c:v>203</c:v>
                </c:pt>
                <c:pt idx="32">
                  <c:v>189</c:v>
                </c:pt>
                <c:pt idx="33">
                  <c:v>189</c:v>
                </c:pt>
                <c:pt idx="34">
                  <c:v>165</c:v>
                </c:pt>
                <c:pt idx="35">
                  <c:v>165</c:v>
                </c:pt>
                <c:pt idx="36">
                  <c:v>165</c:v>
                </c:pt>
                <c:pt idx="37">
                  <c:v>165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F3A-40A6-B03F-5C26D0BA0D04}"/>
            </c:ext>
          </c:extLst>
        </c:ser>
        <c:ser>
          <c:idx val="8"/>
          <c:order val="3"/>
          <c:tx>
            <c:v>AR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P!$C$170:$C$207</c:f>
              <c:numCache>
                <c:formatCode>General</c:formatCode>
                <c:ptCount val="38"/>
                <c:pt idx="0">
                  <c:v>13031</c:v>
                </c:pt>
                <c:pt idx="1">
                  <c:v>13781</c:v>
                </c:pt>
                <c:pt idx="2">
                  <c:v>14785</c:v>
                </c:pt>
                <c:pt idx="3">
                  <c:v>18306</c:v>
                </c:pt>
                <c:pt idx="4">
                  <c:v>23677</c:v>
                </c:pt>
                <c:pt idx="5">
                  <c:v>27150</c:v>
                </c:pt>
                <c:pt idx="6">
                  <c:v>28322</c:v>
                </c:pt>
                <c:pt idx="7">
                  <c:v>36667</c:v>
                </c:pt>
                <c:pt idx="8">
                  <c:v>40770</c:v>
                </c:pt>
                <c:pt idx="9">
                  <c:v>42359</c:v>
                </c:pt>
                <c:pt idx="10">
                  <c:v>44158</c:v>
                </c:pt>
                <c:pt idx="11">
                  <c:v>49994</c:v>
                </c:pt>
                <c:pt idx="12">
                  <c:v>58056</c:v>
                </c:pt>
                <c:pt idx="13">
                  <c:v>63668</c:v>
                </c:pt>
                <c:pt idx="14">
                  <c:v>64079</c:v>
                </c:pt>
                <c:pt idx="15">
                  <c:v>67185</c:v>
                </c:pt>
                <c:pt idx="16">
                  <c:v>68402</c:v>
                </c:pt>
                <c:pt idx="17">
                  <c:v>69203</c:v>
                </c:pt>
                <c:pt idx="18">
                  <c:v>77611</c:v>
                </c:pt>
                <c:pt idx="19">
                  <c:v>82490</c:v>
                </c:pt>
                <c:pt idx="20">
                  <c:v>89458</c:v>
                </c:pt>
                <c:pt idx="21">
                  <c:v>92138</c:v>
                </c:pt>
                <c:pt idx="22">
                  <c:v>100572</c:v>
                </c:pt>
                <c:pt idx="23">
                  <c:v>102601</c:v>
                </c:pt>
                <c:pt idx="24">
                  <c:v>111327</c:v>
                </c:pt>
                <c:pt idx="25">
                  <c:v>120608</c:v>
                </c:pt>
                <c:pt idx="26">
                  <c:v>122755</c:v>
                </c:pt>
                <c:pt idx="27">
                  <c:v>125129</c:v>
                </c:pt>
                <c:pt idx="28">
                  <c:v>130461</c:v>
                </c:pt>
                <c:pt idx="29">
                  <c:v>132638</c:v>
                </c:pt>
                <c:pt idx="30">
                  <c:v>133337</c:v>
                </c:pt>
                <c:pt idx="31">
                  <c:v>141540</c:v>
                </c:pt>
                <c:pt idx="32">
                  <c:v>152108</c:v>
                </c:pt>
                <c:pt idx="33">
                  <c:v>161777</c:v>
                </c:pt>
                <c:pt idx="34">
                  <c:v>167934</c:v>
                </c:pt>
                <c:pt idx="35">
                  <c:v>175324</c:v>
                </c:pt>
                <c:pt idx="36">
                  <c:v>180551</c:v>
                </c:pt>
                <c:pt idx="37">
                  <c:v>191474</c:v>
                </c:pt>
              </c:numCache>
            </c:numRef>
          </c:xVal>
          <c:yVal>
            <c:numRef>
              <c:f>P!$L$170:$L$207</c:f>
              <c:numCache>
                <c:formatCode>General</c:formatCode>
                <c:ptCount val="38"/>
                <c:pt idx="0">
                  <c:v>374</c:v>
                </c:pt>
                <c:pt idx="1">
                  <c:v>416</c:v>
                </c:pt>
                <c:pt idx="2">
                  <c:v>328</c:v>
                </c:pt>
                <c:pt idx="3">
                  <c:v>1460</c:v>
                </c:pt>
                <c:pt idx="4">
                  <c:v>1460</c:v>
                </c:pt>
                <c:pt idx="5">
                  <c:v>1428</c:v>
                </c:pt>
                <c:pt idx="6">
                  <c:v>1428</c:v>
                </c:pt>
                <c:pt idx="7">
                  <c:v>1428</c:v>
                </c:pt>
                <c:pt idx="8">
                  <c:v>1513</c:v>
                </c:pt>
                <c:pt idx="9">
                  <c:v>1513</c:v>
                </c:pt>
                <c:pt idx="10">
                  <c:v>1513</c:v>
                </c:pt>
                <c:pt idx="11">
                  <c:v>1708</c:v>
                </c:pt>
                <c:pt idx="12">
                  <c:v>1708</c:v>
                </c:pt>
                <c:pt idx="13">
                  <c:v>1708</c:v>
                </c:pt>
                <c:pt idx="14">
                  <c:v>1264</c:v>
                </c:pt>
                <c:pt idx="15">
                  <c:v>1213</c:v>
                </c:pt>
                <c:pt idx="16">
                  <c:v>1710</c:v>
                </c:pt>
                <c:pt idx="17">
                  <c:v>1710</c:v>
                </c:pt>
                <c:pt idx="18">
                  <c:v>1710</c:v>
                </c:pt>
                <c:pt idx="19">
                  <c:v>1508</c:v>
                </c:pt>
                <c:pt idx="20">
                  <c:v>1815</c:v>
                </c:pt>
                <c:pt idx="21">
                  <c:v>1815</c:v>
                </c:pt>
                <c:pt idx="22">
                  <c:v>1427</c:v>
                </c:pt>
                <c:pt idx="23">
                  <c:v>1633</c:v>
                </c:pt>
                <c:pt idx="24">
                  <c:v>1950</c:v>
                </c:pt>
                <c:pt idx="25">
                  <c:v>2226</c:v>
                </c:pt>
                <c:pt idx="26">
                  <c:v>2226</c:v>
                </c:pt>
                <c:pt idx="27">
                  <c:v>2368</c:v>
                </c:pt>
                <c:pt idx="28">
                  <c:v>2499</c:v>
                </c:pt>
                <c:pt idx="29">
                  <c:v>2499</c:v>
                </c:pt>
                <c:pt idx="30">
                  <c:v>2097</c:v>
                </c:pt>
                <c:pt idx="31">
                  <c:v>1614</c:v>
                </c:pt>
                <c:pt idx="32">
                  <c:v>1761</c:v>
                </c:pt>
                <c:pt idx="33">
                  <c:v>1761</c:v>
                </c:pt>
                <c:pt idx="34">
                  <c:v>1575</c:v>
                </c:pt>
                <c:pt idx="35">
                  <c:v>1575</c:v>
                </c:pt>
                <c:pt idx="36">
                  <c:v>1575</c:v>
                </c:pt>
                <c:pt idx="37">
                  <c:v>1575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F3A-40A6-B03F-5C26D0BA0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6161696"/>
        <c:axId val="1396160736"/>
      </c:scatterChart>
      <c:valAx>
        <c:axId val="1185013360"/>
        <c:scaling>
          <c:orientation val="minMax"/>
          <c:max val="190000"/>
          <c:min val="1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016240"/>
        <c:crosses val="autoZero"/>
        <c:crossBetween val="midCat"/>
      </c:valAx>
      <c:valAx>
        <c:axId val="1185016240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013360"/>
        <c:crosses val="autoZero"/>
        <c:crossBetween val="midCat"/>
      </c:valAx>
      <c:valAx>
        <c:axId val="13961607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6161696"/>
        <c:crosses val="max"/>
        <c:crossBetween val="midCat"/>
      </c:valAx>
      <c:valAx>
        <c:axId val="1396161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6160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0.27941</cdr:x>
      <cdr:y>0.82846</cdr:y>
    </cdr:from>
    <cdr:to>
      <cdr:x>0.5697</cdr:x>
      <cdr:y>0.82956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748E9D00-F8EF-536D-892C-18564337982A}"/>
            </a:ext>
          </a:extLst>
        </cdr:cNvPr>
        <cdr:cNvCxnSpPr/>
      </cdr:nvCxnSpPr>
      <cdr:spPr>
        <a:xfrm xmlns:a="http://schemas.openxmlformats.org/drawingml/2006/main" flipV="1">
          <a:off x="2421305" y="5210296"/>
          <a:ext cx="2515555" cy="6918"/>
        </a:xfrm>
        <a:prstGeom xmlns:a="http://schemas.openxmlformats.org/drawingml/2006/main" prst="line">
          <a:avLst/>
        </a:prstGeom>
        <a:ln xmlns:a="http://schemas.openxmlformats.org/drawingml/2006/main" w="127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0.28027</cdr:x>
      <cdr:y>0.84494</cdr:y>
    </cdr:from>
    <cdr:to>
      <cdr:x>0.38806</cdr:x>
      <cdr:y>0.91657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306E07DF-1C66-D458-15C7-D434A889194E}"/>
            </a:ext>
          </a:extLst>
        </cdr:cNvPr>
        <cdr:cNvSpPr txBox="1"/>
      </cdr:nvSpPr>
      <cdr:spPr>
        <a:xfrm xmlns:a="http://schemas.openxmlformats.org/drawingml/2006/main">
          <a:off x="2428723" y="5313948"/>
          <a:ext cx="934072" cy="450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/>
            <a:t>6-teljeline paarisratastega - kuni 48 tonni</a:t>
          </a:r>
        </a:p>
        <a:p xmlns:a="http://schemas.openxmlformats.org/drawingml/2006/main">
          <a:r>
            <a:rPr lang="en-US" sz="1000" baseline="0"/>
            <a:t>pikkus kuni 18,75 meetrit</a:t>
          </a:r>
          <a:endParaRPr lang="en-US" sz="1100"/>
        </a:p>
      </cdr:txBody>
    </cdr:sp>
  </cdr:relSizeAnchor>
  <cdr:relSizeAnchor xmlns:cdr="http://schemas.openxmlformats.org/drawingml/2006/chartDrawing">
    <cdr:from>
      <cdr:x>0.365</cdr:x>
      <cdr:y>0.73481</cdr:y>
    </cdr:from>
    <cdr:to>
      <cdr:x>0.47279</cdr:x>
      <cdr:y>0.81016</cdr:y>
    </cdr:to>
    <cdr:sp macro="" textlink="">
      <cdr:nvSpPr>
        <cdr:cNvPr id="21" name="TextBox 20">
          <a:extLst xmlns:a="http://schemas.openxmlformats.org/drawingml/2006/main">
            <a:ext uri="{FF2B5EF4-FFF2-40B4-BE49-F238E27FC236}">
              <a16:creationId xmlns:a16="http://schemas.microsoft.com/office/drawing/2014/main" id="{021D85BD-40F0-50F2-19A7-A30D17093CB1}"/>
            </a:ext>
          </a:extLst>
        </cdr:cNvPr>
        <cdr:cNvSpPr txBox="1"/>
      </cdr:nvSpPr>
      <cdr:spPr>
        <a:xfrm xmlns:a="http://schemas.openxmlformats.org/drawingml/2006/main">
          <a:off x="3162963" y="4621351"/>
          <a:ext cx="934071" cy="47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/>
            <a:t>7-teljeline paarisratastega</a:t>
          </a:r>
        </a:p>
        <a:p xmlns:a="http://schemas.openxmlformats.org/drawingml/2006/main">
          <a:r>
            <a:rPr lang="en-US" sz="1000"/>
            <a:t>kuni 52 tonni</a:t>
          </a:r>
        </a:p>
        <a:p xmlns:a="http://schemas.openxmlformats.org/drawingml/2006/main">
          <a:r>
            <a:rPr lang="en-US" sz="1000"/>
            <a:t>pikkus kuni 18,75 m</a:t>
          </a:r>
        </a:p>
      </cdr:txBody>
    </cdr:sp>
  </cdr:relSizeAnchor>
  <cdr:relSizeAnchor xmlns:cdr="http://schemas.openxmlformats.org/drawingml/2006/chartDrawing">
    <cdr:from>
      <cdr:x>0.54551</cdr:x>
      <cdr:y>0.57074</cdr:y>
    </cdr:from>
    <cdr:to>
      <cdr:x>0.6533</cdr:x>
      <cdr:y>0.76963</cdr:y>
    </cdr:to>
    <cdr:sp macro="" textlink="">
      <cdr:nvSpPr>
        <cdr:cNvPr id="22" name="TextBox 21">
          <a:extLst xmlns:a="http://schemas.openxmlformats.org/drawingml/2006/main">
            <a:ext uri="{FF2B5EF4-FFF2-40B4-BE49-F238E27FC236}">
              <a16:creationId xmlns:a16="http://schemas.microsoft.com/office/drawing/2014/main" id="{D8F1EB05-E1B5-1A96-F9F2-450F3625D766}"/>
            </a:ext>
          </a:extLst>
        </cdr:cNvPr>
        <cdr:cNvSpPr txBox="1"/>
      </cdr:nvSpPr>
      <cdr:spPr>
        <a:xfrm xmlns:a="http://schemas.openxmlformats.org/drawingml/2006/main">
          <a:off x="4727203" y="3589490"/>
          <a:ext cx="934072" cy="1250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/>
            <a:t>8-teljeline</a:t>
          </a:r>
        </a:p>
        <a:p xmlns:a="http://schemas.openxmlformats.org/drawingml/2006/main">
          <a:r>
            <a:rPr lang="en-US" sz="1000"/>
            <a:t>paarisratastega</a:t>
          </a:r>
        </a:p>
        <a:p xmlns:a="http://schemas.openxmlformats.org/drawingml/2006/main">
          <a:r>
            <a:rPr lang="en-US" sz="1000"/>
            <a:t>kuni 60 tonni</a:t>
          </a:r>
        </a:p>
        <a:p xmlns:a="http://schemas.openxmlformats.org/drawingml/2006/main">
          <a:r>
            <a:rPr lang="en-US" sz="1000"/>
            <a:t>teljebaas</a:t>
          </a:r>
          <a:r>
            <a:rPr lang="en-US" sz="1000" baseline="0"/>
            <a:t> kuni 19 m</a:t>
          </a:r>
        </a:p>
        <a:p xmlns:a="http://schemas.openxmlformats.org/drawingml/2006/main">
          <a:r>
            <a:rPr lang="en-US" sz="1000" baseline="0"/>
            <a:t>pikkus kuni 20,75 m</a:t>
          </a:r>
          <a:endParaRPr lang="en-US" sz="1000"/>
        </a:p>
      </cdr:txBody>
    </cdr:sp>
  </cdr:relSizeAnchor>
  <cdr:relSizeAnchor xmlns:cdr="http://schemas.openxmlformats.org/drawingml/2006/chartDrawing">
    <cdr:from>
      <cdr:x>0.56988</cdr:x>
      <cdr:y>0.72519</cdr:y>
    </cdr:from>
    <cdr:to>
      <cdr:x>0.57008</cdr:x>
      <cdr:y>0.93132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5AB5D41-4740-57E9-F0E9-C64D085B5242}"/>
            </a:ext>
          </a:extLst>
        </cdr:cNvPr>
        <cdr:cNvCxnSpPr/>
      </cdr:nvCxnSpPr>
      <cdr:spPr>
        <a:xfrm xmlns:a="http://schemas.openxmlformats.org/drawingml/2006/main" flipH="1">
          <a:off x="4935054" y="4558886"/>
          <a:ext cx="1726" cy="129588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0.77797</cdr:x>
      <cdr:y>0.55997</cdr:y>
    </cdr:from>
    <cdr:to>
      <cdr:x>0.88575</cdr:x>
      <cdr:y>0.70556</cdr:y>
    </cdr:to>
    <cdr:sp macro="" textlink="">
      <cdr:nvSpPr>
        <cdr:cNvPr id="34" name="TextBox 33">
          <a:extLst xmlns:a="http://schemas.openxmlformats.org/drawingml/2006/main">
            <a:ext uri="{FF2B5EF4-FFF2-40B4-BE49-F238E27FC236}">
              <a16:creationId xmlns:a16="http://schemas.microsoft.com/office/drawing/2014/main" id="{3EC95374-5A42-7A19-AD4D-DEEB870AB736}"/>
            </a:ext>
          </a:extLst>
        </cdr:cNvPr>
        <cdr:cNvSpPr txBox="1"/>
      </cdr:nvSpPr>
      <cdr:spPr>
        <a:xfrm xmlns:a="http://schemas.openxmlformats.org/drawingml/2006/main">
          <a:off x="6741654" y="3521739"/>
          <a:ext cx="933985" cy="915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/>
            <a:t>8- ja enamateljeline EMS</a:t>
          </a:r>
        </a:p>
        <a:p xmlns:a="http://schemas.openxmlformats.org/drawingml/2006/main">
          <a:r>
            <a:rPr lang="en-US" sz="1000"/>
            <a:t>kuni 60 t</a:t>
          </a:r>
        </a:p>
        <a:p xmlns:a="http://schemas.openxmlformats.org/drawingml/2006/main">
          <a:r>
            <a:rPr lang="en-US" sz="1000"/>
            <a:t>standardsed moodulid</a:t>
          </a:r>
        </a:p>
        <a:p xmlns:a="http://schemas.openxmlformats.org/drawingml/2006/main">
          <a:r>
            <a:rPr lang="en-US" sz="1000"/>
            <a:t>teljebaas vähemalt 20 m</a:t>
          </a:r>
        </a:p>
        <a:p xmlns:a="http://schemas.openxmlformats.org/drawingml/2006/main">
          <a:r>
            <a:rPr lang="en-US" sz="1000"/>
            <a:t>pikkus kuni 25,25 m</a:t>
          </a:r>
        </a:p>
      </cdr:txBody>
    </cdr:sp>
  </cdr:relSizeAnchor>
  <cdr:relSizeAnchor xmlns:cdr="http://schemas.openxmlformats.org/drawingml/2006/chartDrawing">
    <cdr:from>
      <cdr:x>0.39812</cdr:x>
      <cdr:y>0.72409</cdr:y>
    </cdr:from>
    <cdr:to>
      <cdr:x>0.68602</cdr:x>
      <cdr:y>0.72536</cdr:y>
    </cdr:to>
    <cdr:cxnSp macro="">
      <cdr:nvCxnSpPr>
        <cdr:cNvPr id="15" name="Straight Connector 14">
          <a:extLst xmlns:a="http://schemas.openxmlformats.org/drawingml/2006/main">
            <a:ext uri="{FF2B5EF4-FFF2-40B4-BE49-F238E27FC236}">
              <a16:creationId xmlns:a16="http://schemas.microsoft.com/office/drawing/2014/main" id="{719E2AF3-37F1-C9E7-2F90-81045072C1DB}"/>
            </a:ext>
          </a:extLst>
        </cdr:cNvPr>
        <cdr:cNvCxnSpPr/>
      </cdr:nvCxnSpPr>
      <cdr:spPr>
        <a:xfrm xmlns:a="http://schemas.openxmlformats.org/drawingml/2006/main">
          <a:off x="3447636" y="4551984"/>
          <a:ext cx="2493169" cy="7992"/>
        </a:xfrm>
        <a:prstGeom xmlns:a="http://schemas.openxmlformats.org/drawingml/2006/main" prst="line">
          <a:avLst/>
        </a:prstGeom>
        <a:ln xmlns:a="http://schemas.openxmlformats.org/drawingml/2006/main" w="127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0.55375</cdr:x>
      <cdr:y>0.09492</cdr:y>
    </cdr:from>
    <cdr:to>
      <cdr:x>0.65927</cdr:x>
      <cdr:y>0.24031</cdr:y>
    </cdr:to>
    <cdr:sp macro="" textlink="">
      <cdr:nvSpPr>
        <cdr:cNvPr id="25" name="TextBox 24">
          <a:extLst xmlns:a="http://schemas.openxmlformats.org/drawingml/2006/main">
            <a:ext uri="{FF2B5EF4-FFF2-40B4-BE49-F238E27FC236}">
              <a16:creationId xmlns:a16="http://schemas.microsoft.com/office/drawing/2014/main" id="{42E18DA5-CDEA-ADE3-0BA6-85EFD862AC09}"/>
            </a:ext>
          </a:extLst>
        </cdr:cNvPr>
        <cdr:cNvSpPr txBox="1"/>
      </cdr:nvSpPr>
      <cdr:spPr>
        <a:xfrm xmlns:a="http://schemas.openxmlformats.org/drawingml/2006/main">
          <a:off x="4798623" y="5969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Soome reegel</a:t>
          </a:r>
        </a:p>
      </cdr:txBody>
    </cdr:sp>
  </cdr:relSizeAnchor>
  <cdr:relSizeAnchor xmlns:cdr="http://schemas.openxmlformats.org/drawingml/2006/chartDrawing">
    <cdr:from>
      <cdr:x>0.67925</cdr:x>
      <cdr:y>0.46856</cdr:y>
    </cdr:from>
    <cdr:to>
      <cdr:x>0.78477</cdr:x>
      <cdr:y>0.61395</cdr:y>
    </cdr:to>
    <cdr:sp macro="" textlink="">
      <cdr:nvSpPr>
        <cdr:cNvPr id="26" name="TextBox 25">
          <a:extLst xmlns:a="http://schemas.openxmlformats.org/drawingml/2006/main">
            <a:ext uri="{FF2B5EF4-FFF2-40B4-BE49-F238E27FC236}">
              <a16:creationId xmlns:a16="http://schemas.microsoft.com/office/drawing/2014/main" id="{C3B80ADD-178D-6789-4361-7ADD4C955561}"/>
            </a:ext>
          </a:extLst>
        </cdr:cNvPr>
        <cdr:cNvSpPr txBox="1"/>
      </cdr:nvSpPr>
      <cdr:spPr>
        <a:xfrm xmlns:a="http://schemas.openxmlformats.org/drawingml/2006/main">
          <a:off x="5886121" y="2946877"/>
          <a:ext cx="914400" cy="914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Eesti: järgib Rootsi BK1 teedevõrgu reeglit</a:t>
          </a:r>
        </a:p>
      </cdr:txBody>
    </cdr:sp>
  </cdr:relSizeAnchor>
  <cdr:relSizeAnchor xmlns:cdr="http://schemas.openxmlformats.org/drawingml/2006/chartDrawing">
    <cdr:from>
      <cdr:x>0.77622</cdr:x>
      <cdr:y>0.14933</cdr:y>
    </cdr:from>
    <cdr:to>
      <cdr:x>0.88174</cdr:x>
      <cdr:y>0.29473</cdr:y>
    </cdr:to>
    <cdr:sp macro="" textlink="">
      <cdr:nvSpPr>
        <cdr:cNvPr id="27" name="TextBox 26">
          <a:extLst xmlns:a="http://schemas.openxmlformats.org/drawingml/2006/main">
            <a:ext uri="{FF2B5EF4-FFF2-40B4-BE49-F238E27FC236}">
              <a16:creationId xmlns:a16="http://schemas.microsoft.com/office/drawing/2014/main" id="{F9301BFA-8B09-CA34-8D1F-F88659C928E9}"/>
            </a:ext>
          </a:extLst>
        </cdr:cNvPr>
        <cdr:cNvSpPr txBox="1"/>
      </cdr:nvSpPr>
      <cdr:spPr>
        <a:xfrm xmlns:a="http://schemas.openxmlformats.org/drawingml/2006/main">
          <a:off x="6726437" y="93919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Rootsi: BK74</a:t>
          </a:r>
        </a:p>
      </cdr:txBody>
    </cdr:sp>
  </cdr:relSizeAnchor>
  <cdr:relSizeAnchor xmlns:cdr="http://schemas.openxmlformats.org/drawingml/2006/chartDrawing">
    <cdr:from>
      <cdr:x>0.74232</cdr:x>
      <cdr:y>0.51882</cdr:y>
    </cdr:from>
    <cdr:to>
      <cdr:x>0.74306</cdr:x>
      <cdr:y>0.93249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F61A79DF-00D5-5F0E-9A90-74EFF0248532}"/>
            </a:ext>
          </a:extLst>
        </cdr:cNvPr>
        <cdr:cNvCxnSpPr/>
      </cdr:nvCxnSpPr>
      <cdr:spPr>
        <a:xfrm xmlns:a="http://schemas.openxmlformats.org/drawingml/2006/main">
          <a:off x="6428344" y="3261591"/>
          <a:ext cx="6416" cy="260051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0.7428</cdr:x>
      <cdr:y>0.72603</cdr:y>
    </cdr:from>
    <cdr:to>
      <cdr:x>0.97225</cdr:x>
      <cdr:y>0.72642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9628484-5A6D-4B6B-0DF8-B1D742085308}"/>
            </a:ext>
          </a:extLst>
        </cdr:cNvPr>
        <cdr:cNvCxnSpPr/>
      </cdr:nvCxnSpPr>
      <cdr:spPr>
        <a:xfrm xmlns:a="http://schemas.openxmlformats.org/drawingml/2006/main" flipV="1">
          <a:off x="6432468" y="4564188"/>
          <a:ext cx="1987035" cy="24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0.7771</cdr:x>
      <cdr:y>0.75636</cdr:y>
    </cdr:from>
    <cdr:to>
      <cdr:x>0.88262</cdr:x>
      <cdr:y>0.90175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649AACE3-55F0-D9C6-310F-6D3EFCD86715}"/>
            </a:ext>
          </a:extLst>
        </cdr:cNvPr>
        <cdr:cNvSpPr txBox="1"/>
      </cdr:nvSpPr>
      <cdr:spPr>
        <a:xfrm xmlns:a="http://schemas.openxmlformats.org/drawingml/2006/main">
          <a:off x="6734060" y="4756843"/>
          <a:ext cx="914400" cy="914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/>
            <a:t>7- te</a:t>
          </a:r>
          <a:r>
            <a:rPr lang="en-US" sz="1000" baseline="0"/>
            <a:t>ljeline EMS</a:t>
          </a:r>
        </a:p>
        <a:p xmlns:a="http://schemas.openxmlformats.org/drawingml/2006/main">
          <a:r>
            <a:rPr lang="en-US" sz="1000" baseline="0"/>
            <a:t> kuni 52 t</a:t>
          </a:r>
        </a:p>
        <a:p xmlns:a="http://schemas.openxmlformats.org/drawingml/2006/main">
          <a:r>
            <a:rPr lang="en-US" sz="1000" baseline="0"/>
            <a:t>standardsed mooduli</a:t>
          </a:r>
          <a:r>
            <a:rPr lang="en-US" sz="1100" baseline="0"/>
            <a:t>d</a:t>
          </a:r>
        </a:p>
        <a:p xmlns:a="http://schemas.openxmlformats.org/drawingml/2006/main">
          <a:r>
            <a:rPr lang="en-US" sz="1100" baseline="0"/>
            <a:t>teljebaas vähemalt 20 m</a:t>
          </a:r>
        </a:p>
        <a:p xmlns:a="http://schemas.openxmlformats.org/drawingml/2006/main">
          <a:r>
            <a:rPr lang="en-US" sz="1100" baseline="0"/>
            <a:t>pikkus kuni 25,25 m</a:t>
          </a:r>
          <a:endParaRPr lang="en-US" sz="1100"/>
        </a:p>
      </cdr:txBody>
    </cdr:sp>
  </cdr:relSizeAnchor>
  <cdr:relSizeAnchor xmlns:cdr="http://schemas.openxmlformats.org/drawingml/2006/chartDrawing">
    <cdr:from>
      <cdr:x>0.68422</cdr:x>
      <cdr:y>0.5127</cdr:y>
    </cdr:from>
    <cdr:to>
      <cdr:x>0.6851</cdr:x>
      <cdr:y>0.72128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103EF8CE-7B83-A363-B184-022943C778AF}"/>
            </a:ext>
          </a:extLst>
        </cdr:cNvPr>
        <cdr:cNvCxnSpPr/>
      </cdr:nvCxnSpPr>
      <cdr:spPr>
        <a:xfrm xmlns:a="http://schemas.openxmlformats.org/drawingml/2006/main">
          <a:off x="5929251" y="3224453"/>
          <a:ext cx="7626" cy="131179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0.74359</cdr:x>
      <cdr:y>0.51859</cdr:y>
    </cdr:from>
    <cdr:to>
      <cdr:x>0.97324</cdr:x>
      <cdr:y>0.93136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CB9E0AC8-6A85-D49F-DB72-94AAB6472D83}"/>
            </a:ext>
          </a:extLst>
        </cdr:cNvPr>
        <cdr:cNvSpPr/>
      </cdr:nvSpPr>
      <cdr:spPr>
        <a:xfrm xmlns:a="http://schemas.openxmlformats.org/drawingml/2006/main">
          <a:off x="6439323" y="3260096"/>
          <a:ext cx="1988757" cy="2594879"/>
        </a:xfrm>
        <a:prstGeom xmlns:a="http://schemas.openxmlformats.org/drawingml/2006/main" prst="rect">
          <a:avLst/>
        </a:prstGeom>
        <a:solidFill xmlns:a="http://schemas.openxmlformats.org/drawingml/2006/main">
          <a:srgbClr val="65BDFF">
            <a:alpha val="50196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0.62861</cdr:x>
      <cdr:y>0.51884</cdr:y>
    </cdr:from>
    <cdr:to>
      <cdr:x>0.68423</cdr:x>
      <cdr:y>0.72255</cdr:y>
    </cdr:to>
    <cdr:sp macro="" textlink="">
      <cdr:nvSpPr>
        <cdr:cNvPr id="9" name="Rectangle 8">
          <a:extLst xmlns:a="http://schemas.openxmlformats.org/drawingml/2006/main">
            <a:ext uri="{FF2B5EF4-FFF2-40B4-BE49-F238E27FC236}">
              <a16:creationId xmlns:a16="http://schemas.microsoft.com/office/drawing/2014/main" id="{B97D0F5F-0CEC-708E-0F0B-426A168AF300}"/>
            </a:ext>
          </a:extLst>
        </cdr:cNvPr>
        <cdr:cNvSpPr/>
      </cdr:nvSpPr>
      <cdr:spPr>
        <a:xfrm xmlns:a="http://schemas.openxmlformats.org/drawingml/2006/main">
          <a:off x="5447328" y="3263048"/>
          <a:ext cx="481985" cy="128117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0.40206</cdr:x>
      <cdr:y>0.51738</cdr:y>
    </cdr:from>
    <cdr:to>
      <cdr:x>0.62824</cdr:x>
      <cdr:y>0.72449</cdr:y>
    </cdr:to>
    <cdr:sp macro="" textlink="">
      <cdr:nvSpPr>
        <cdr:cNvPr id="10" name="Right Triangle 9">
          <a:extLst xmlns:a="http://schemas.openxmlformats.org/drawingml/2006/main">
            <a:ext uri="{FF2B5EF4-FFF2-40B4-BE49-F238E27FC236}">
              <a16:creationId xmlns:a16="http://schemas.microsoft.com/office/drawing/2014/main" id="{8F898EAF-B6B1-207F-B5FE-B8DCA2CDBB68}"/>
            </a:ext>
          </a:extLst>
        </cdr:cNvPr>
        <cdr:cNvSpPr/>
      </cdr:nvSpPr>
      <cdr:spPr>
        <a:xfrm xmlns:a="http://schemas.openxmlformats.org/drawingml/2006/main" rot="16200000">
          <a:off x="3810130" y="2924163"/>
          <a:ext cx="1301997" cy="1958677"/>
        </a:xfrm>
        <a:prstGeom xmlns:a="http://schemas.openxmlformats.org/drawingml/2006/main" prst="rtTriangle">
          <a:avLst/>
        </a:prstGeom>
        <a:solidFill xmlns:a="http://schemas.openxmlformats.org/drawingml/2006/main">
          <a:schemeClr val="accent6">
            <a:lumMod val="20000"/>
            <a:lumOff val="8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0.28549</cdr:x>
      <cdr:y>0.72461</cdr:y>
    </cdr:from>
    <cdr:to>
      <cdr:x>0.40257</cdr:x>
      <cdr:y>0.82767</cdr:y>
    </cdr:to>
    <cdr:sp macro="" textlink="">
      <cdr:nvSpPr>
        <cdr:cNvPr id="11" name="Right Triangle 10">
          <a:extLst xmlns:a="http://schemas.openxmlformats.org/drawingml/2006/main">
            <a:ext uri="{FF2B5EF4-FFF2-40B4-BE49-F238E27FC236}">
              <a16:creationId xmlns:a16="http://schemas.microsoft.com/office/drawing/2014/main" id="{70095B17-9233-EDC7-0629-65EB3A3A9CF3}"/>
            </a:ext>
          </a:extLst>
        </cdr:cNvPr>
        <cdr:cNvSpPr/>
      </cdr:nvSpPr>
      <cdr:spPr>
        <a:xfrm xmlns:a="http://schemas.openxmlformats.org/drawingml/2006/main" rot="16200000">
          <a:off x="2657141" y="4373959"/>
          <a:ext cx="648170" cy="1014617"/>
        </a:xfrm>
        <a:prstGeom xmlns:a="http://schemas.openxmlformats.org/drawingml/2006/main" prst="rtTriangle">
          <a:avLst/>
        </a:prstGeom>
        <a:solidFill xmlns:a="http://schemas.openxmlformats.org/drawingml/2006/main">
          <a:schemeClr val="accent6">
            <a:lumMod val="20000"/>
            <a:lumOff val="8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0.22605</cdr:x>
      <cdr:y>0.82524</cdr:y>
    </cdr:from>
    <cdr:to>
      <cdr:x>0.28212</cdr:x>
      <cdr:y>0.93193</cdr:y>
    </cdr:to>
    <cdr:sp macro="" textlink="">
      <cdr:nvSpPr>
        <cdr:cNvPr id="12" name="Right Triangle 11">
          <a:extLst xmlns:a="http://schemas.openxmlformats.org/drawingml/2006/main">
            <a:ext uri="{FF2B5EF4-FFF2-40B4-BE49-F238E27FC236}">
              <a16:creationId xmlns:a16="http://schemas.microsoft.com/office/drawing/2014/main" id="{87D9A24D-DC2E-5E90-0FD4-B06BAD8DA972}"/>
            </a:ext>
          </a:extLst>
        </cdr:cNvPr>
        <cdr:cNvSpPr/>
      </cdr:nvSpPr>
      <cdr:spPr>
        <a:xfrm xmlns:a="http://schemas.openxmlformats.org/drawingml/2006/main" rot="16200000">
          <a:off x="1866316" y="5282613"/>
          <a:ext cx="670983" cy="485890"/>
        </a:xfrm>
        <a:prstGeom xmlns:a="http://schemas.openxmlformats.org/drawingml/2006/main" prst="rtTriangle">
          <a:avLst/>
        </a:prstGeom>
        <a:solidFill xmlns:a="http://schemas.openxmlformats.org/drawingml/2006/main">
          <a:schemeClr val="accent6">
            <a:lumMod val="20000"/>
            <a:lumOff val="8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0.40207</cdr:x>
      <cdr:y>0.72223</cdr:y>
    </cdr:from>
    <cdr:to>
      <cdr:x>0.56948</cdr:x>
      <cdr:y>0.82793</cdr:y>
    </cdr:to>
    <cdr:sp macro="" textlink="">
      <cdr:nvSpPr>
        <cdr:cNvPr id="13" name="Rectangle 12">
          <a:extLst xmlns:a="http://schemas.openxmlformats.org/drawingml/2006/main">
            <a:ext uri="{FF2B5EF4-FFF2-40B4-BE49-F238E27FC236}">
              <a16:creationId xmlns:a16="http://schemas.microsoft.com/office/drawing/2014/main" id="{87A8C6B6-A506-A9BD-70E8-74E963523F1E}"/>
            </a:ext>
          </a:extLst>
        </cdr:cNvPr>
        <cdr:cNvSpPr/>
      </cdr:nvSpPr>
      <cdr:spPr>
        <a:xfrm xmlns:a="http://schemas.openxmlformats.org/drawingml/2006/main">
          <a:off x="3481828" y="4540300"/>
          <a:ext cx="1449775" cy="66448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0.28511</cdr:x>
      <cdr:y>0.82825</cdr:y>
    </cdr:from>
    <cdr:to>
      <cdr:x>0.57187</cdr:x>
      <cdr:y>0.93279</cdr:y>
    </cdr:to>
    <cdr:sp macro="" textlink="">
      <cdr:nvSpPr>
        <cdr:cNvPr id="14" name="Rectangle 13">
          <a:extLst xmlns:a="http://schemas.openxmlformats.org/drawingml/2006/main">
            <a:ext uri="{FF2B5EF4-FFF2-40B4-BE49-F238E27FC236}">
              <a16:creationId xmlns:a16="http://schemas.microsoft.com/office/drawing/2014/main" id="{83858226-4C47-99E2-AA8B-7EE67F5EAFE7}"/>
            </a:ext>
          </a:extLst>
        </cdr:cNvPr>
        <cdr:cNvSpPr/>
      </cdr:nvSpPr>
      <cdr:spPr>
        <a:xfrm xmlns:a="http://schemas.openxmlformats.org/drawingml/2006/main">
          <a:off x="2469002" y="5206794"/>
          <a:ext cx="2483288" cy="65719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0.685</cdr:x>
      <cdr:y>0.5202</cdr:y>
    </cdr:from>
    <cdr:to>
      <cdr:x>0.74305</cdr:x>
      <cdr:y>0.93056</cdr:y>
    </cdr:to>
    <cdr:sp macro="" textlink="">
      <cdr:nvSpPr>
        <cdr:cNvPr id="23" name="Rectangle 22">
          <a:extLst xmlns:a="http://schemas.openxmlformats.org/drawingml/2006/main">
            <a:ext uri="{FF2B5EF4-FFF2-40B4-BE49-F238E27FC236}">
              <a16:creationId xmlns:a16="http://schemas.microsoft.com/office/drawing/2014/main" id="{A150F252-90C7-0E85-FDF8-EB67A06B8DDB}"/>
            </a:ext>
          </a:extLst>
        </cdr:cNvPr>
        <cdr:cNvSpPr/>
      </cdr:nvSpPr>
      <cdr:spPr>
        <a:xfrm xmlns:a="http://schemas.openxmlformats.org/drawingml/2006/main">
          <a:off x="5931958" y="3270250"/>
          <a:ext cx="502709" cy="2579688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0.57012</cdr:x>
      <cdr:y>0.72517</cdr:y>
    </cdr:from>
    <cdr:to>
      <cdr:x>0.68469</cdr:x>
      <cdr:y>0.93182</cdr:y>
    </cdr:to>
    <cdr:sp macro="" textlink="">
      <cdr:nvSpPr>
        <cdr:cNvPr id="28" name="Rectangle 27">
          <a:extLst xmlns:a="http://schemas.openxmlformats.org/drawingml/2006/main">
            <a:ext uri="{FF2B5EF4-FFF2-40B4-BE49-F238E27FC236}">
              <a16:creationId xmlns:a16="http://schemas.microsoft.com/office/drawing/2014/main" id="{2BE23B67-4D07-48FB-91D8-4BF93A8FC911}"/>
            </a:ext>
          </a:extLst>
        </cdr:cNvPr>
        <cdr:cNvSpPr/>
      </cdr:nvSpPr>
      <cdr:spPr>
        <a:xfrm xmlns:a="http://schemas.openxmlformats.org/drawingml/2006/main">
          <a:off x="4937133" y="4558781"/>
          <a:ext cx="992154" cy="129910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0.51353</cdr:x>
      <cdr:y>0.72549</cdr:y>
    </cdr:from>
    <cdr:to>
      <cdr:x>0.74554</cdr:x>
      <cdr:y>0.93046</cdr:y>
    </cdr:to>
    <cdr:cxnSp macro="">
      <cdr:nvCxnSpPr>
        <cdr:cNvPr id="16" name="Straight Connector 15">
          <a:extLst xmlns:a="http://schemas.openxmlformats.org/drawingml/2006/main">
            <a:ext uri="{FF2B5EF4-FFF2-40B4-BE49-F238E27FC236}">
              <a16:creationId xmlns:a16="http://schemas.microsoft.com/office/drawing/2014/main" id="{7BEC131B-811B-C46F-FA91-D0887ADA1960}"/>
            </a:ext>
          </a:extLst>
        </cdr:cNvPr>
        <cdr:cNvCxnSpPr/>
      </cdr:nvCxnSpPr>
      <cdr:spPr>
        <a:xfrm xmlns:a="http://schemas.openxmlformats.org/drawingml/2006/main" flipH="1">
          <a:off x="4447035" y="4560794"/>
          <a:ext cx="2009230" cy="128853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0.51306</cdr:x>
      <cdr:y>0.51897</cdr:y>
    </cdr:from>
    <cdr:to>
      <cdr:x>0.74244</cdr:x>
      <cdr:y>0.72552</cdr:y>
    </cdr:to>
    <cdr:cxnSp macro="">
      <cdr:nvCxnSpPr>
        <cdr:cNvPr id="18" name="Straight Connector 17">
          <a:extLst xmlns:a="http://schemas.openxmlformats.org/drawingml/2006/main">
            <a:ext uri="{FF2B5EF4-FFF2-40B4-BE49-F238E27FC236}">
              <a16:creationId xmlns:a16="http://schemas.microsoft.com/office/drawing/2014/main" id="{4E5458A1-EE1C-2DC9-5585-86F7DCFCD20C}"/>
            </a:ext>
          </a:extLst>
        </cdr:cNvPr>
        <cdr:cNvCxnSpPr/>
      </cdr:nvCxnSpPr>
      <cdr:spPr>
        <a:xfrm xmlns:a="http://schemas.openxmlformats.org/drawingml/2006/main" flipH="1">
          <a:off x="4442965" y="3262516"/>
          <a:ext cx="1986410" cy="129849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0.57012</cdr:x>
      <cdr:y>0.82815</cdr:y>
    </cdr:from>
    <cdr:to>
      <cdr:x>0.74385</cdr:x>
      <cdr:y>0.8285</cdr:y>
    </cdr:to>
    <cdr:cxnSp macro="">
      <cdr:nvCxnSpPr>
        <cdr:cNvPr id="30" name="Straight Connector 29">
          <a:extLst xmlns:a="http://schemas.openxmlformats.org/drawingml/2006/main">
            <a:ext uri="{FF2B5EF4-FFF2-40B4-BE49-F238E27FC236}">
              <a16:creationId xmlns:a16="http://schemas.microsoft.com/office/drawing/2014/main" id="{FC902AA6-5B52-E12E-B9B0-8AB51D07956E}"/>
            </a:ext>
          </a:extLst>
        </cdr:cNvPr>
        <cdr:cNvCxnSpPr>
          <a:stCxn xmlns:a="http://schemas.openxmlformats.org/drawingml/2006/main" id="28" idx="1"/>
        </cdr:cNvCxnSpPr>
      </cdr:nvCxnSpPr>
      <cdr:spPr>
        <a:xfrm xmlns:a="http://schemas.openxmlformats.org/drawingml/2006/main" flipV="1">
          <a:off x="4937133" y="5206186"/>
          <a:ext cx="1504454" cy="21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3690-362D-A905-10F9-8B3BB2136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7B38A-BA6A-CD78-8B89-D4619E2A1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F707A-2BC5-157A-C968-34596E09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8B496-EFE1-E6DB-6084-BB948A65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39B17-940A-F224-F0A8-F90F2556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6AD61-1917-C957-E7FB-904FD2E15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F0223-2417-CE3C-A1BF-107F95D55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5C582-5113-EABC-4282-7B496339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9666E-0BD3-4454-48C6-03D01994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47C2-667C-FEBF-1D3D-58E919C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836945-7735-ACB1-197D-70DEF60E6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F1F9B-177C-BA23-422E-A5712CF8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C69F1-7B24-A0C6-2771-397F4D8D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2F42D-6715-1B8C-AE8C-D6F814E1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26122-D05B-AC65-3E76-C129BB7D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2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64E2B-42C3-AEAD-22FC-1CFD3FA0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AF1EA-816B-C6F6-E18A-AC668537D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71A7B-1839-2980-E086-4D54BC3A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672D9-DF67-9393-AFBB-0524FBD7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22B7D-EB6E-9B89-94F6-90313EA9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9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A616-36C3-A59D-46F7-AAC0C70E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F0B3B-235A-6813-6657-6FDC06916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634B2-395E-6A8A-D96C-099DEB0C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8CC75-BEBD-AA22-22E6-A636C023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71B7-B267-8979-D546-F46AEEB9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7A1F2-7EAE-CDF3-52A0-C33B9EB0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3511-1348-E64A-FFFA-5B801962A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76D3E-1029-BF11-E8D7-2F682B65D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2F224-914F-2B72-2964-AD02AEFB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B5183-AE53-1EAF-D98C-693638CA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97326-5E83-7127-9352-4BE42F67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6666-A05C-7273-BFFB-7D46CED1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7235E-B1FC-2228-5A6F-A48A4BFDB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3D028-8E5C-A112-7F00-5A7C04C58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48F3CD-B842-D140-407A-5B936ED3D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785B4-4597-230C-9602-65E5C6D1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591D3-9BE0-B8A8-1C07-B585D9B9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432C4-D922-3921-3959-1DC254D5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51B38-EA0C-9DB2-467B-1B1C7DD0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9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50CE-8339-AEE3-EB90-8A1CADC2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E08590-738E-082F-413F-506670A4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95912-B88E-708B-42DB-329EBA2A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0B7C8-37DB-4D6B-B364-AA33AAF0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05C72-5F0B-BC05-C77E-891CDD3B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34E384-5748-065C-C25A-F8923C1C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4385A-3E43-4FAD-2A52-5383E013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5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857D-E4AC-2929-A01F-07C23C0E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682FD-A065-CF3C-8E48-10948121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B8259-8B7C-43C1-6B8E-823381B66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A7FAA-0693-C337-AE05-3AE24068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E4ACA-9B3D-3EAA-AAAB-17C16434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65C98-0AE0-C29F-7028-9E6E6A6E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1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F461-1D29-39EC-12F7-2CB3A663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A7B8A-4C4F-3E0A-0009-6AA0C2678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36EE8-38A5-D7CB-66FF-A78B84ACD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97CF7-0D06-96E2-F699-074EBB4F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A5F48-A282-AE36-9004-4A330374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DC026-6FA5-1827-6B1F-265FDC18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FF6DD-52A6-8AFF-A2C1-D3D9BE59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F9A03-0084-56B0-3BD0-96B6CE38C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4BD2F-E52C-D90B-2A74-9E5935EF7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F8815-7BC9-4423-AF38-83C30146865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8A7EB-7F6D-8EEF-3264-7C6508FBF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938F-7C1A-A4F0-7A4E-8A9D57D0C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0C2D0E-3B3C-4F94-8D18-AFD77BC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7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tentec-maps/web/public/screen/hom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muu.maant.e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transport.ec.europa.eu/system/files/2023-07/COM_2023_445_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ebapi2016.eesc.europa.eu/v1/documents/EESC-2023-02156-00-00-AC-TRA-ET.docx/conten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944F-83CB-B341-32CB-0DF93A701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9015"/>
            <a:ext cx="9144000" cy="850947"/>
          </a:xfrm>
        </p:spPr>
        <p:txBody>
          <a:bodyPr>
            <a:normAutofit fontScale="90000"/>
          </a:bodyPr>
          <a:lstStyle/>
          <a:p>
            <a:r>
              <a:rPr lang="en-US" dirty="0"/>
              <a:t>EMS ja </a:t>
            </a:r>
            <a:r>
              <a:rPr lang="en-US" dirty="0" err="1"/>
              <a:t>liiklusohutus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26F41-D19C-ADA9-D669-8B8E5BFA4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ikema autorongiga tehti järjekordne katsesõit: kaasatud olid ka sõidukoolitajad">
            <a:extLst>
              <a:ext uri="{FF2B5EF4-FFF2-40B4-BE49-F238E27FC236}">
                <a16:creationId xmlns:a16="http://schemas.microsoft.com/office/drawing/2014/main" id="{18A16E12-EB40-3759-48E9-5E3523754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6" b="9969"/>
          <a:stretch/>
        </p:blipFill>
        <p:spPr bwMode="auto">
          <a:xfrm>
            <a:off x="1891553" y="3700044"/>
            <a:ext cx="8301318" cy="313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kemate autorongide test Eestis läks uuele ringile">
            <a:extLst>
              <a:ext uri="{FF2B5EF4-FFF2-40B4-BE49-F238E27FC236}">
                <a16:creationId xmlns:a16="http://schemas.microsoft.com/office/drawing/2014/main" id="{CF7F2BA8-5CD3-0332-2A18-58D43F6E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5" b="26712"/>
          <a:stretch/>
        </p:blipFill>
        <p:spPr bwMode="auto">
          <a:xfrm>
            <a:off x="1891553" y="0"/>
            <a:ext cx="8301318" cy="26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B91B9-2021-C5A4-45F3-1C2B6D5FB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2" y="70989"/>
            <a:ext cx="1866921" cy="537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DF4C1-17C2-6A7E-B8F2-776E2E1AC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893" y="120366"/>
            <a:ext cx="1822899" cy="6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5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83F62-FE4C-6A51-99BE-880A71A6F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44" y="30922"/>
            <a:ext cx="107108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1CF9A-0EB7-13E2-9CD5-4FAC0CF6C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Tallinn ja </a:t>
            </a:r>
            <a:r>
              <a:rPr lang="en-US" dirty="0" err="1"/>
              <a:t>lähiala</a:t>
            </a:r>
            <a:r>
              <a:rPr lang="en-US" dirty="0"/>
              <a:t> </a:t>
            </a:r>
            <a:r>
              <a:rPr lang="en-US" dirty="0" err="1"/>
              <a:t>ametlikus</a:t>
            </a:r>
            <a:r>
              <a:rPr lang="en-US" dirty="0"/>
              <a:t> TEN-T </a:t>
            </a:r>
            <a:r>
              <a:rPr lang="en-US" dirty="0" err="1"/>
              <a:t>rakenduses</a:t>
            </a:r>
            <a:br>
              <a:rPr lang="en-US" dirty="0"/>
            </a:br>
            <a:r>
              <a:rPr lang="en-US" sz="2200" dirty="0" err="1">
                <a:hlinkClick r:id="rId3"/>
              </a:rPr>
              <a:t>TENtec</a:t>
            </a:r>
            <a:r>
              <a:rPr lang="en-US" sz="2200" dirty="0">
                <a:hlinkClick r:id="rId3"/>
              </a:rPr>
              <a:t> Map Viewers - Explore the TEN-T Network | European Transport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2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89974-D118-FD53-44DE-D6F2B70C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ettepanek</a:t>
            </a:r>
            <a:r>
              <a:rPr lang="en-US" dirty="0"/>
              <a:t> TEN-T </a:t>
            </a:r>
            <a:r>
              <a:rPr lang="en-US" dirty="0" err="1"/>
              <a:t>muutmiseks</a:t>
            </a:r>
            <a:endParaRPr lang="en-US" dirty="0"/>
          </a:p>
        </p:txBody>
      </p:sp>
      <p:pic>
        <p:nvPicPr>
          <p:cNvPr id="1026" name="Picture 2" descr="A map with red lines&#10;&#10;AI-generated content may be incorrect.">
            <a:extLst>
              <a:ext uri="{FF2B5EF4-FFF2-40B4-BE49-F238E27FC236}">
                <a16:creationId xmlns:a16="http://schemas.microsoft.com/office/drawing/2014/main" id="{DB956346-315A-ECFC-5DCA-5CD9FCEF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3" y="1261098"/>
            <a:ext cx="10442712" cy="5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51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7782-8DCD-C20E-618D-D2DD026C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Täpsustada</a:t>
            </a:r>
            <a:r>
              <a:rPr lang="en-US" dirty="0"/>
              <a:t> </a:t>
            </a:r>
            <a:r>
              <a:rPr lang="en-US" dirty="0" err="1"/>
              <a:t>mõlemad</a:t>
            </a:r>
            <a:r>
              <a:rPr lang="en-US" dirty="0"/>
              <a:t> </a:t>
            </a:r>
            <a:r>
              <a:rPr lang="en-US" dirty="0" err="1"/>
              <a:t>sadama-otsad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05732-CD20-91D6-2FDB-7AEC9F04F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39"/>
            <a:ext cx="6587435" cy="542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99A43D-16FC-3678-3378-5F8527CA6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635" y="1436715"/>
            <a:ext cx="4766365" cy="54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4A0B6-175F-105B-EE9B-75785D76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Liiklusohutus</a:t>
            </a:r>
            <a:r>
              <a:rPr lang="en-US" dirty="0"/>
              <a:t> ja </a:t>
            </a:r>
            <a:r>
              <a:rPr lang="en-US" dirty="0" err="1"/>
              <a:t>baastase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02968-69E8-63BF-B764-D39E4CDA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825625"/>
            <a:ext cx="11357113" cy="2074932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Ohuhinnangut</a:t>
            </a:r>
            <a:r>
              <a:rPr lang="en-US" dirty="0"/>
              <a:t> on </a:t>
            </a:r>
            <a:r>
              <a:rPr lang="en-US" dirty="0" err="1"/>
              <a:t>lihtne</a:t>
            </a:r>
            <a:r>
              <a:rPr lang="en-US" dirty="0"/>
              <a:t> </a:t>
            </a:r>
            <a:r>
              <a:rPr lang="en-US" dirty="0" err="1"/>
              <a:t>arvestada</a:t>
            </a:r>
            <a:r>
              <a:rPr lang="en-US" dirty="0"/>
              <a:t> </a:t>
            </a:r>
            <a:r>
              <a:rPr lang="en-US" dirty="0" err="1"/>
              <a:t>teekilomeetri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 – </a:t>
            </a:r>
            <a:r>
              <a:rPr lang="en-US" dirty="0" err="1"/>
              <a:t>tulemus</a:t>
            </a:r>
            <a:r>
              <a:rPr lang="en-US" dirty="0"/>
              <a:t> on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liiklussagedusega</a:t>
            </a:r>
            <a:endParaRPr lang="en-US" dirty="0"/>
          </a:p>
          <a:p>
            <a:pPr lvl="1"/>
            <a:r>
              <a:rPr lang="en-US" dirty="0"/>
              <a:t>Suure AKÖL </a:t>
            </a:r>
            <a:r>
              <a:rPr lang="en-US" dirty="0" err="1"/>
              <a:t>puhul</a:t>
            </a:r>
            <a:r>
              <a:rPr lang="en-US" dirty="0"/>
              <a:t> </a:t>
            </a:r>
            <a:r>
              <a:rPr lang="en-US" dirty="0" err="1"/>
              <a:t>juhtub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omavahel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võrrelda</a:t>
            </a:r>
            <a:r>
              <a:rPr lang="en-US" dirty="0"/>
              <a:t> </a:t>
            </a:r>
            <a:r>
              <a:rPr lang="en-US" dirty="0" err="1"/>
              <a:t>erineva</a:t>
            </a:r>
            <a:r>
              <a:rPr lang="en-US" dirty="0"/>
              <a:t> </a:t>
            </a:r>
            <a:r>
              <a:rPr lang="en-US" dirty="0" err="1"/>
              <a:t>liiklussagedusega</a:t>
            </a:r>
            <a:r>
              <a:rPr lang="en-US" dirty="0"/>
              <a:t> </a:t>
            </a:r>
            <a:r>
              <a:rPr lang="en-US" dirty="0" err="1"/>
              <a:t>teelõike</a:t>
            </a:r>
            <a:endParaRPr lang="en-US" dirty="0"/>
          </a:p>
          <a:p>
            <a:r>
              <a:rPr lang="en-US" dirty="0" err="1"/>
              <a:t>Võrdleme</a:t>
            </a:r>
            <a:r>
              <a:rPr lang="en-US" dirty="0"/>
              <a:t> </a:t>
            </a:r>
            <a:r>
              <a:rPr lang="en-US" dirty="0" err="1"/>
              <a:t>kõiki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riigiteid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kokku</a:t>
            </a:r>
            <a:r>
              <a:rPr lang="en-US" dirty="0"/>
              <a:t> ja </a:t>
            </a:r>
            <a:r>
              <a:rPr lang="en-US" dirty="0" err="1">
                <a:highlight>
                  <a:srgbClr val="00FFFF"/>
                </a:highlight>
              </a:rPr>
              <a:t>kavandatud</a:t>
            </a:r>
            <a:r>
              <a:rPr lang="en-US" dirty="0">
                <a:highlight>
                  <a:srgbClr val="00FFFF"/>
                </a:highlight>
              </a:rPr>
              <a:t> EMS </a:t>
            </a:r>
            <a:r>
              <a:rPr lang="en-US" dirty="0" err="1">
                <a:highlight>
                  <a:srgbClr val="00FFFF"/>
                </a:highlight>
              </a:rPr>
              <a:t>teelõike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/>
              <a:t>ohutasemelt</a:t>
            </a:r>
            <a:r>
              <a:rPr lang="en-US" dirty="0"/>
              <a:t> </a:t>
            </a:r>
            <a:r>
              <a:rPr lang="en-US" dirty="0" err="1"/>
              <a:t>miljoni</a:t>
            </a:r>
            <a:r>
              <a:rPr lang="en-US" dirty="0"/>
              <a:t> </a:t>
            </a:r>
            <a:r>
              <a:rPr lang="en-US" dirty="0" err="1"/>
              <a:t>läbitud</a:t>
            </a:r>
            <a:r>
              <a:rPr lang="en-US" dirty="0"/>
              <a:t> </a:t>
            </a:r>
            <a:r>
              <a:rPr lang="en-US" dirty="0" err="1"/>
              <a:t>kilomeetri</a:t>
            </a:r>
            <a:r>
              <a:rPr lang="en-US" dirty="0"/>
              <a:t> </a:t>
            </a:r>
            <a:r>
              <a:rPr lang="en-US" dirty="0" err="1"/>
              <a:t>kohta</a:t>
            </a:r>
            <a:endParaRPr lang="en-US" dirty="0"/>
          </a:p>
          <a:p>
            <a:pPr lvl="1"/>
            <a:r>
              <a:rPr lang="en-US" dirty="0" err="1"/>
              <a:t>Maailma-võrdluses</a:t>
            </a:r>
            <a:r>
              <a:rPr lang="en-US" dirty="0"/>
              <a:t> </a:t>
            </a:r>
            <a:r>
              <a:rPr lang="en-US" dirty="0" err="1"/>
              <a:t>hukkunute</a:t>
            </a:r>
            <a:r>
              <a:rPr lang="en-US" dirty="0"/>
              <a:t> </a:t>
            </a:r>
            <a:r>
              <a:rPr lang="en-US" dirty="0" err="1"/>
              <a:t>sagedus</a:t>
            </a:r>
            <a:r>
              <a:rPr lang="en-US" dirty="0"/>
              <a:t>: </a:t>
            </a:r>
            <a:r>
              <a:rPr lang="en-US" dirty="0" err="1"/>
              <a:t>Tšehhi</a:t>
            </a:r>
            <a:r>
              <a:rPr lang="en-US" dirty="0"/>
              <a:t> 0,0157 - USA 0,0074 – </a:t>
            </a:r>
            <a:r>
              <a:rPr lang="en-US" dirty="0" err="1"/>
              <a:t>Soome</a:t>
            </a:r>
            <a:r>
              <a:rPr lang="en-US" dirty="0"/>
              <a:t> 0,0040 – </a:t>
            </a:r>
            <a:r>
              <a:rPr lang="en-US" dirty="0" err="1"/>
              <a:t>Rootsi</a:t>
            </a:r>
            <a:r>
              <a:rPr lang="en-US" dirty="0"/>
              <a:t> 0,0028 – Norra 0,0024</a:t>
            </a:r>
          </a:p>
          <a:p>
            <a:pPr lvl="2"/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vaielda</a:t>
            </a:r>
            <a:r>
              <a:rPr lang="en-US" dirty="0"/>
              <a:t> kas </a:t>
            </a:r>
            <a:r>
              <a:rPr lang="en-US" dirty="0" err="1"/>
              <a:t>statistika</a:t>
            </a:r>
            <a:r>
              <a:rPr lang="en-US" dirty="0"/>
              <a:t> on </a:t>
            </a:r>
            <a:r>
              <a:rPr lang="en-US" dirty="0" err="1"/>
              <a:t>võrreldav</a:t>
            </a:r>
            <a:r>
              <a:rPr lang="en-US" dirty="0"/>
              <a:t> – et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hukkunud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teedevõrk</a:t>
            </a:r>
            <a:r>
              <a:rPr lang="en-US" dirty="0"/>
              <a:t> on </a:t>
            </a:r>
            <a:r>
              <a:rPr lang="en-US" dirty="0" err="1"/>
              <a:t>võrreldavad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tihti</a:t>
            </a:r>
            <a:r>
              <a:rPr lang="en-US" dirty="0"/>
              <a:t> stat </a:t>
            </a:r>
            <a:r>
              <a:rPr lang="en-US" dirty="0" err="1"/>
              <a:t>ei</a:t>
            </a:r>
            <a:r>
              <a:rPr lang="en-US" dirty="0"/>
              <a:t> kata </a:t>
            </a:r>
            <a:r>
              <a:rPr lang="en-US" dirty="0" err="1"/>
              <a:t>kõiki</a:t>
            </a:r>
            <a:r>
              <a:rPr lang="en-US" dirty="0"/>
              <a:t> </a:t>
            </a:r>
            <a:r>
              <a:rPr lang="en-US" dirty="0" err="1"/>
              <a:t>teid</a:t>
            </a:r>
            <a:endParaRPr lang="en-US" dirty="0"/>
          </a:p>
          <a:p>
            <a:pPr lvl="1"/>
            <a:r>
              <a:rPr lang="en-US" dirty="0" err="1"/>
              <a:t>Valitud</a:t>
            </a:r>
            <a:r>
              <a:rPr lang="en-US" dirty="0"/>
              <a:t> </a:t>
            </a:r>
            <a:r>
              <a:rPr lang="en-US" dirty="0" err="1"/>
              <a:t>trassid</a:t>
            </a:r>
            <a:r>
              <a:rPr lang="en-US" dirty="0"/>
              <a:t> on </a:t>
            </a:r>
            <a:r>
              <a:rPr lang="en-US" dirty="0" err="1"/>
              <a:t>läbisõiduvõrdluses</a:t>
            </a:r>
            <a:r>
              <a:rPr lang="en-US" dirty="0"/>
              <a:t> </a:t>
            </a:r>
            <a:r>
              <a:rPr lang="en-US" dirty="0" err="1"/>
              <a:t>ohutumad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riigiteed</a:t>
            </a:r>
            <a:r>
              <a:rPr lang="en-US" dirty="0"/>
              <a:t> </a:t>
            </a:r>
            <a:r>
              <a:rPr lang="en-US" dirty="0" err="1"/>
              <a:t>keskmiselt</a:t>
            </a:r>
            <a:r>
              <a:rPr lang="en-US" dirty="0"/>
              <a:t> (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läbisõit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taandatud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Eraldi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raskesõidukid</a:t>
            </a:r>
            <a:r>
              <a:rPr lang="en-US" dirty="0"/>
              <a:t> on </a:t>
            </a:r>
            <a:r>
              <a:rPr lang="en-US" dirty="0" err="1"/>
              <a:t>võrreldud</a:t>
            </a:r>
            <a:r>
              <a:rPr lang="en-US" dirty="0"/>
              <a:t> </a:t>
            </a:r>
            <a:r>
              <a:rPr lang="en-US" dirty="0" err="1"/>
              <a:t>raskesõidukite</a:t>
            </a:r>
            <a:r>
              <a:rPr lang="en-US" dirty="0"/>
              <a:t> (VAAB+AR) </a:t>
            </a:r>
            <a:r>
              <a:rPr lang="en-US" dirty="0" err="1"/>
              <a:t>läbisõiduga</a:t>
            </a:r>
            <a:r>
              <a:rPr lang="en-US" dirty="0"/>
              <a:t>, ka </a:t>
            </a:r>
            <a:r>
              <a:rPr lang="en-US" dirty="0" err="1"/>
              <a:t>taandatud</a:t>
            </a:r>
            <a:r>
              <a:rPr lang="en-US" dirty="0"/>
              <a:t> – VAAB = 2 SA, AR = 3 SA</a:t>
            </a:r>
          </a:p>
          <a:p>
            <a:r>
              <a:rPr lang="en-US" dirty="0" err="1"/>
              <a:t>Edasiseks</a:t>
            </a:r>
            <a:r>
              <a:rPr lang="en-US" dirty="0"/>
              <a:t> </a:t>
            </a:r>
            <a:r>
              <a:rPr lang="en-US" dirty="0" err="1"/>
              <a:t>seireks</a:t>
            </a:r>
            <a:r>
              <a:rPr lang="en-US" dirty="0"/>
              <a:t>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eristada</a:t>
            </a:r>
            <a:r>
              <a:rPr lang="en-US" dirty="0"/>
              <a:t> </a:t>
            </a:r>
            <a:r>
              <a:rPr lang="en-US" dirty="0" err="1"/>
              <a:t>senisest</a:t>
            </a:r>
            <a:r>
              <a:rPr lang="en-US" dirty="0"/>
              <a:t> </a:t>
            </a:r>
            <a:r>
              <a:rPr lang="en-US" dirty="0" err="1"/>
              <a:t>pikemad</a:t>
            </a:r>
            <a:r>
              <a:rPr lang="en-US" dirty="0"/>
              <a:t> </a:t>
            </a:r>
            <a:r>
              <a:rPr lang="en-US" dirty="0" err="1"/>
              <a:t>autorongid</a:t>
            </a:r>
            <a:r>
              <a:rPr lang="en-US" dirty="0"/>
              <a:t> (</a:t>
            </a:r>
            <a:r>
              <a:rPr lang="en-US" dirty="0" err="1"/>
              <a:t>üle</a:t>
            </a:r>
            <a:r>
              <a:rPr lang="en-US" dirty="0"/>
              <a:t> 18,75)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loendustes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avariide</a:t>
            </a:r>
            <a:r>
              <a:rPr lang="en-US" dirty="0"/>
              <a:t> </a:t>
            </a:r>
            <a:r>
              <a:rPr lang="en-US" dirty="0" err="1"/>
              <a:t>statistikas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9DFE00-B444-8ABF-DF47-4F09027C5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04325"/>
              </p:ext>
            </p:extLst>
          </p:nvPr>
        </p:nvGraphicFramePr>
        <p:xfrm>
          <a:off x="364889" y="3821043"/>
          <a:ext cx="5492571" cy="28087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5699">
                  <a:extLst>
                    <a:ext uri="{9D8B030D-6E8A-4147-A177-3AD203B41FA5}">
                      <a16:colId xmlns:a16="http://schemas.microsoft.com/office/drawing/2014/main" val="3165889824"/>
                    </a:ext>
                  </a:extLst>
                </a:gridCol>
                <a:gridCol w="345749">
                  <a:extLst>
                    <a:ext uri="{9D8B030D-6E8A-4147-A177-3AD203B41FA5}">
                      <a16:colId xmlns:a16="http://schemas.microsoft.com/office/drawing/2014/main" val="3382965721"/>
                    </a:ext>
                  </a:extLst>
                </a:gridCol>
                <a:gridCol w="401516">
                  <a:extLst>
                    <a:ext uri="{9D8B030D-6E8A-4147-A177-3AD203B41FA5}">
                      <a16:colId xmlns:a16="http://schemas.microsoft.com/office/drawing/2014/main" val="3070602038"/>
                    </a:ext>
                  </a:extLst>
                </a:gridCol>
                <a:gridCol w="769570">
                  <a:extLst>
                    <a:ext uri="{9D8B030D-6E8A-4147-A177-3AD203B41FA5}">
                      <a16:colId xmlns:a16="http://schemas.microsoft.com/office/drawing/2014/main" val="1208574463"/>
                    </a:ext>
                  </a:extLst>
                </a:gridCol>
                <a:gridCol w="798005">
                  <a:extLst>
                    <a:ext uri="{9D8B030D-6E8A-4147-A177-3AD203B41FA5}">
                      <a16:colId xmlns:a16="http://schemas.microsoft.com/office/drawing/2014/main" val="1518691268"/>
                    </a:ext>
                  </a:extLst>
                </a:gridCol>
                <a:gridCol w="389433">
                  <a:extLst>
                    <a:ext uri="{9D8B030D-6E8A-4147-A177-3AD203B41FA5}">
                      <a16:colId xmlns:a16="http://schemas.microsoft.com/office/drawing/2014/main" val="3011164433"/>
                    </a:ext>
                  </a:extLst>
                </a:gridCol>
                <a:gridCol w="635732">
                  <a:extLst>
                    <a:ext uri="{9D8B030D-6E8A-4147-A177-3AD203B41FA5}">
                      <a16:colId xmlns:a16="http://schemas.microsoft.com/office/drawing/2014/main" val="1013504121"/>
                    </a:ext>
                  </a:extLst>
                </a:gridCol>
                <a:gridCol w="936867">
                  <a:extLst>
                    <a:ext uri="{9D8B030D-6E8A-4147-A177-3AD203B41FA5}">
                      <a16:colId xmlns:a16="http://schemas.microsoft.com/office/drawing/2014/main" val="2360761260"/>
                    </a:ext>
                  </a:extLst>
                </a:gridCol>
              </a:tblGrid>
              <a:tr h="290522">
                <a:tc gridSpan="8">
                  <a:txBody>
                    <a:bodyPr/>
                    <a:lstStyle/>
                    <a:p>
                      <a:pPr algn="l" fontAlgn="b"/>
                      <a:r>
                        <a:rPr lang="fi-FI" sz="1400" u="none" strike="noStrike" dirty="0">
                          <a:effectLst/>
                        </a:rPr>
                        <a:t>Taandamata, hukkunud ja vigastatud läbisõidu miljoni kilomeetri kohta</a:t>
                      </a: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0062311"/>
                  </a:ext>
                </a:extLst>
              </a:tr>
              <a:tr h="29052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Riigiteedel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kokku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V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4490"/>
                  </a:ext>
                </a:extLst>
              </a:tr>
              <a:tr h="27449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10 </a:t>
                      </a:r>
                      <a:r>
                        <a:rPr lang="en-US" sz="1400" u="none" strike="noStrike" dirty="0" err="1">
                          <a:effectLst/>
                        </a:rPr>
                        <a:t>aastaga</a:t>
                      </a:r>
                      <a:r>
                        <a:rPr lang="en-US" sz="1400" u="none" strike="noStrike" dirty="0">
                          <a:effectLst/>
                        </a:rPr>
                        <a:t> 2015-2024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ighlight>
                            <a:srgbClr val="FF00FF"/>
                          </a:highlight>
                        </a:rPr>
                        <a:t>    0.0073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FF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0.3062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0.0048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 0.0758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56375"/>
                  </a:ext>
                </a:extLst>
              </a:tr>
              <a:tr h="29052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5 </a:t>
                      </a:r>
                      <a:r>
                        <a:rPr lang="en-US" sz="1400" u="none" strike="noStrike" dirty="0" err="1">
                          <a:effectLst/>
                        </a:rPr>
                        <a:t>aastaga</a:t>
                      </a:r>
                      <a:r>
                        <a:rPr lang="en-US" sz="1400" u="none" strike="noStrike" dirty="0">
                          <a:effectLst/>
                        </a:rPr>
                        <a:t> 2020-2024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ighlight>
                            <a:srgbClr val="FF00FF"/>
                          </a:highlight>
                        </a:rPr>
                        <a:t>    0.0065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FF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0.2969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0.0035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 0.0664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947645"/>
                  </a:ext>
                </a:extLst>
              </a:tr>
              <a:tr h="24215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Ainult</a:t>
                      </a:r>
                      <a:r>
                        <a:rPr lang="en-US" sz="1400" u="none" strike="noStrike" dirty="0">
                          <a:effectLst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ighlight>
                            <a:srgbClr val="FF00FF"/>
                          </a:highlight>
                        </a:rPr>
                        <a:t>    0.0058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FF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0.3150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0.0032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 0.0741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944927"/>
                  </a:ext>
                </a:extLst>
              </a:tr>
              <a:tr h="53897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Eraldi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ainult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raskesõidukitele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910676"/>
                  </a:ext>
                </a:extLst>
              </a:tr>
              <a:tr h="2905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 aastaga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0.0234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0.2407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0.0173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0.1596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235669"/>
                  </a:ext>
                </a:extLst>
              </a:tr>
              <a:tr h="2905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 aastaga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0.0241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0.2051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0.0143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0.1305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24831"/>
                  </a:ext>
                </a:extLst>
              </a:tr>
              <a:tr h="300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0.0230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0.2066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0.0150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0.1772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12149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4F4381-3AB5-45F7-9D01-9B9F54387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461534"/>
              </p:ext>
            </p:extLst>
          </p:nvPr>
        </p:nvGraphicFramePr>
        <p:xfrm>
          <a:off x="6334539" y="3922643"/>
          <a:ext cx="5607423" cy="2570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7970">
                  <a:extLst>
                    <a:ext uri="{9D8B030D-6E8A-4147-A177-3AD203B41FA5}">
                      <a16:colId xmlns:a16="http://schemas.microsoft.com/office/drawing/2014/main" val="1697857536"/>
                    </a:ext>
                  </a:extLst>
                </a:gridCol>
                <a:gridCol w="306579">
                  <a:extLst>
                    <a:ext uri="{9D8B030D-6E8A-4147-A177-3AD203B41FA5}">
                      <a16:colId xmlns:a16="http://schemas.microsoft.com/office/drawing/2014/main" val="2423893701"/>
                    </a:ext>
                  </a:extLst>
                </a:gridCol>
                <a:gridCol w="356027">
                  <a:extLst>
                    <a:ext uri="{9D8B030D-6E8A-4147-A177-3AD203B41FA5}">
                      <a16:colId xmlns:a16="http://schemas.microsoft.com/office/drawing/2014/main" val="1963899358"/>
                    </a:ext>
                  </a:extLst>
                </a:gridCol>
                <a:gridCol w="682385">
                  <a:extLst>
                    <a:ext uri="{9D8B030D-6E8A-4147-A177-3AD203B41FA5}">
                      <a16:colId xmlns:a16="http://schemas.microsoft.com/office/drawing/2014/main" val="2989826943"/>
                    </a:ext>
                  </a:extLst>
                </a:gridCol>
                <a:gridCol w="880177">
                  <a:extLst>
                    <a:ext uri="{9D8B030D-6E8A-4147-A177-3AD203B41FA5}">
                      <a16:colId xmlns:a16="http://schemas.microsoft.com/office/drawing/2014/main" val="2852740551"/>
                    </a:ext>
                  </a:extLst>
                </a:gridCol>
                <a:gridCol w="623047">
                  <a:extLst>
                    <a:ext uri="{9D8B030D-6E8A-4147-A177-3AD203B41FA5}">
                      <a16:colId xmlns:a16="http://schemas.microsoft.com/office/drawing/2014/main" val="933160620"/>
                    </a:ext>
                  </a:extLst>
                </a:gridCol>
                <a:gridCol w="850509">
                  <a:extLst>
                    <a:ext uri="{9D8B030D-6E8A-4147-A177-3AD203B41FA5}">
                      <a16:colId xmlns:a16="http://schemas.microsoft.com/office/drawing/2014/main" val="1665197746"/>
                    </a:ext>
                  </a:extLst>
                </a:gridCol>
                <a:gridCol w="830729">
                  <a:extLst>
                    <a:ext uri="{9D8B030D-6E8A-4147-A177-3AD203B41FA5}">
                      <a16:colId xmlns:a16="http://schemas.microsoft.com/office/drawing/2014/main" val="1822072512"/>
                    </a:ext>
                  </a:extLst>
                </a:gridCol>
              </a:tblGrid>
              <a:tr h="24003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Kui </a:t>
                      </a:r>
                      <a:r>
                        <a:rPr lang="en-US" sz="1400" u="none" strike="noStrike" dirty="0" err="1">
                          <a:effectLst/>
                        </a:rPr>
                        <a:t>taandada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miljonid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autokilomeetrid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sõiduautokilomeetritele</a:t>
                      </a:r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9726625"/>
                  </a:ext>
                </a:extLst>
              </a:tr>
              <a:tr h="26212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Riigiteedel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kokku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 V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22749"/>
                  </a:ext>
                </a:extLst>
              </a:tr>
              <a:tr h="262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10 </a:t>
                      </a:r>
                      <a:r>
                        <a:rPr lang="en-US" sz="1400" u="none" strike="noStrike" dirty="0" err="1">
                          <a:effectLst/>
                        </a:rPr>
                        <a:t>aastaga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0.0062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0.2620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0.0039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0.0668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116441"/>
                  </a:ext>
                </a:extLst>
              </a:tr>
              <a:tr h="262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 aastaga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0.0055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0.2538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0.0028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0.0533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0013"/>
                  </a:ext>
                </a:extLst>
              </a:tr>
              <a:tr h="262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0.0050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0.2718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0.0026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0.0601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406715"/>
                  </a:ext>
                </a:extLst>
              </a:tr>
              <a:tr h="4862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Eraldi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ainult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raskesõidukitele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77324"/>
                  </a:ext>
                </a:extLst>
              </a:tr>
              <a:tr h="262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 aastaga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0.0889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0.0062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0.0577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92539"/>
                  </a:ext>
                </a:extLst>
              </a:tr>
              <a:tr h="262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 aastaga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0.0084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0.0712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0.0052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0.0471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9892"/>
                  </a:ext>
                </a:extLst>
              </a:tr>
              <a:tr h="271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0.0085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0.0763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0.0054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0.0641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595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353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1812BA7-8D85-6F65-990B-435D52FE3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722575"/>
              </p:ext>
            </p:extLst>
          </p:nvPr>
        </p:nvGraphicFramePr>
        <p:xfrm>
          <a:off x="388189" y="289278"/>
          <a:ext cx="11430000" cy="627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9C59FC-8968-6C4F-9F0B-68DEDF5D6DE1}"/>
              </a:ext>
            </a:extLst>
          </p:cNvPr>
          <p:cNvSpPr txBox="1"/>
          <p:nvPr/>
        </p:nvSpPr>
        <p:spPr>
          <a:xfrm>
            <a:off x="1395895" y="1599095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Ääsmäe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E1BEF3-1623-5B73-7548-B9F7471E4D06}"/>
              </a:ext>
            </a:extLst>
          </p:cNvPr>
          <p:cNvSpPr txBox="1"/>
          <p:nvPr/>
        </p:nvSpPr>
        <p:spPr>
          <a:xfrm>
            <a:off x="7332869" y="1334052"/>
            <a:ext cx="76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Pärnu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1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70D3-FA25-A33D-DD39-3685BC44D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TrAm</a:t>
            </a:r>
            <a:r>
              <a:rPr lang="en-US" dirty="0"/>
              <a:t> on </a:t>
            </a:r>
            <a:r>
              <a:rPr lang="en-US" dirty="0" err="1"/>
              <a:t>esitanud</a:t>
            </a:r>
            <a:r>
              <a:rPr lang="en-US" dirty="0"/>
              <a:t> </a:t>
            </a:r>
            <a:r>
              <a:rPr lang="en-US" dirty="0" err="1"/>
              <a:t>sisuliselt</a:t>
            </a:r>
            <a:r>
              <a:rPr lang="en-US" dirty="0"/>
              <a:t> 5 </a:t>
            </a:r>
            <a:r>
              <a:rPr lang="en-US" dirty="0" err="1"/>
              <a:t>küsimust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KAS EMS </a:t>
            </a:r>
            <a:r>
              <a:rPr lang="en-US" dirty="0" err="1"/>
              <a:t>sõidukid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B43D5-7E35-1009-4EE3-EABAEE081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saavad</a:t>
            </a:r>
            <a:r>
              <a:rPr lang="en-US" dirty="0"/>
              <a:t>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teedel</a:t>
            </a:r>
            <a:r>
              <a:rPr lang="en-US" dirty="0"/>
              <a:t> (</a:t>
            </a:r>
            <a:r>
              <a:rPr lang="en-US" dirty="0" err="1"/>
              <a:t>valitud</a:t>
            </a:r>
            <a:r>
              <a:rPr lang="en-US" dirty="0"/>
              <a:t> </a:t>
            </a:r>
            <a:r>
              <a:rPr lang="en-US" dirty="0" err="1"/>
              <a:t>trassidel</a:t>
            </a:r>
            <a:r>
              <a:rPr lang="en-US" dirty="0"/>
              <a:t>) </a:t>
            </a:r>
            <a:r>
              <a:rPr lang="en-US" dirty="0" err="1"/>
              <a:t>hakkama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nendel</a:t>
            </a:r>
            <a:r>
              <a:rPr lang="en-US" dirty="0"/>
              <a:t> 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põhjustavad</a:t>
            </a:r>
            <a:r>
              <a:rPr lang="en-US" dirty="0"/>
              <a:t> </a:t>
            </a:r>
            <a:r>
              <a:rPr lang="en-US" dirty="0" err="1"/>
              <a:t>ohte</a:t>
            </a:r>
            <a:r>
              <a:rPr lang="en-US" dirty="0"/>
              <a:t> </a:t>
            </a:r>
            <a:r>
              <a:rPr lang="en-US" dirty="0" err="1"/>
              <a:t>teistele</a:t>
            </a:r>
            <a:r>
              <a:rPr lang="en-US" dirty="0"/>
              <a:t> </a:t>
            </a:r>
            <a:r>
              <a:rPr lang="en-US" dirty="0" err="1"/>
              <a:t>liiklejatele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neile</a:t>
            </a:r>
            <a:r>
              <a:rPr lang="en-US" dirty="0"/>
              <a:t>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sätestada</a:t>
            </a:r>
            <a:r>
              <a:rPr lang="en-US" dirty="0"/>
              <a:t> </a:t>
            </a:r>
            <a:r>
              <a:rPr lang="en-US" dirty="0" err="1"/>
              <a:t>tavaliiklusest</a:t>
            </a:r>
            <a:r>
              <a:rPr lang="en-US" dirty="0"/>
              <a:t> </a:t>
            </a:r>
            <a:r>
              <a:rPr lang="en-US" dirty="0" err="1"/>
              <a:t>madalam</a:t>
            </a:r>
            <a:r>
              <a:rPr lang="en-US" dirty="0"/>
              <a:t> </a:t>
            </a:r>
            <a:r>
              <a:rPr lang="en-US" dirty="0" err="1"/>
              <a:t>piirkiirus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liiklus</a:t>
            </a:r>
            <a:r>
              <a:rPr lang="en-US" dirty="0"/>
              <a:t>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keelata</a:t>
            </a:r>
            <a:r>
              <a:rPr lang="en-US" dirty="0"/>
              <a:t> </a:t>
            </a:r>
            <a:r>
              <a:rPr lang="en-US" dirty="0" err="1"/>
              <a:t>teatud</a:t>
            </a:r>
            <a:r>
              <a:rPr lang="en-US" dirty="0"/>
              <a:t> </a:t>
            </a:r>
            <a:r>
              <a:rPr lang="en-US" dirty="0" err="1"/>
              <a:t>aegadel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manöövritega</a:t>
            </a:r>
            <a:r>
              <a:rPr lang="en-US" dirty="0"/>
              <a:t> </a:t>
            </a:r>
            <a:r>
              <a:rPr lang="en-US" dirty="0" err="1"/>
              <a:t>põhjustavad</a:t>
            </a:r>
            <a:r>
              <a:rPr lang="en-US" dirty="0"/>
              <a:t> </a:t>
            </a:r>
            <a:r>
              <a:rPr lang="en-US" dirty="0" err="1"/>
              <a:t>ohte</a:t>
            </a:r>
            <a:r>
              <a:rPr lang="en-US" dirty="0"/>
              <a:t> </a:t>
            </a:r>
            <a:r>
              <a:rPr lang="en-US" dirty="0" err="1"/>
              <a:t>kergliiklejatele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4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1A8A-3D4E-B90F-E9A6-6CBBC721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Katsesõidud</a:t>
            </a:r>
            <a:r>
              <a:rPr lang="en-US" dirty="0"/>
              <a:t> – </a:t>
            </a:r>
            <a:r>
              <a:rPr lang="en-US" dirty="0" err="1"/>
              <a:t>kõigil</a:t>
            </a:r>
            <a:r>
              <a:rPr lang="en-US" dirty="0"/>
              <a:t> 368 kW </a:t>
            </a:r>
            <a:r>
              <a:rPr lang="en-US" dirty="0" err="1"/>
              <a:t>mootor</a:t>
            </a:r>
            <a:endParaRPr lang="en-US" dirty="0"/>
          </a:p>
        </p:txBody>
      </p:sp>
      <p:pic>
        <p:nvPicPr>
          <p:cNvPr id="4" name="Pilt 1">
            <a:extLst>
              <a:ext uri="{FF2B5EF4-FFF2-40B4-BE49-F238E27FC236}">
                <a16:creationId xmlns:a16="http://schemas.microsoft.com/office/drawing/2014/main" id="{BB04618E-FEE9-3F0D-087E-D6AAA4727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11" y="1468665"/>
            <a:ext cx="5836920" cy="1460500"/>
          </a:xfrm>
          <a:prstGeom prst="rect">
            <a:avLst/>
          </a:prstGeom>
        </p:spPr>
      </p:pic>
      <p:pic>
        <p:nvPicPr>
          <p:cNvPr id="5" name="Pilt 1">
            <a:extLst>
              <a:ext uri="{FF2B5EF4-FFF2-40B4-BE49-F238E27FC236}">
                <a16:creationId xmlns:a16="http://schemas.microsoft.com/office/drawing/2014/main" id="{3C28DEE9-016C-82F2-7290-51C1F76BD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11" y="3140801"/>
            <a:ext cx="5836920" cy="1576070"/>
          </a:xfrm>
          <a:prstGeom prst="rect">
            <a:avLst/>
          </a:prstGeom>
        </p:spPr>
      </p:pic>
      <p:pic>
        <p:nvPicPr>
          <p:cNvPr id="6" name="Pilt 1">
            <a:extLst>
              <a:ext uri="{FF2B5EF4-FFF2-40B4-BE49-F238E27FC236}">
                <a16:creationId xmlns:a16="http://schemas.microsoft.com/office/drawing/2014/main" id="{88EDC8EA-EFC0-6801-B113-E7A83B068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11" y="4852307"/>
            <a:ext cx="5836920" cy="1894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DB1DD-5B78-9251-A363-07ED7C72F427}"/>
              </a:ext>
            </a:extLst>
          </p:cNvPr>
          <p:cNvSpPr txBox="1"/>
          <p:nvPr/>
        </p:nvSpPr>
        <p:spPr>
          <a:xfrm>
            <a:off x="7032171" y="1981200"/>
            <a:ext cx="18417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EMS </a:t>
            </a:r>
            <a:r>
              <a:rPr lang="en-US" dirty="0" err="1"/>
              <a:t>baasvariant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EMS B-link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568D7-D767-31EE-B834-23DB558B524D}"/>
              </a:ext>
            </a:extLst>
          </p:cNvPr>
          <p:cNvSpPr txBox="1"/>
          <p:nvPr/>
        </p:nvSpPr>
        <p:spPr>
          <a:xfrm>
            <a:off x="6964396" y="5614743"/>
            <a:ext cx="381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Tavapärane</a:t>
            </a:r>
            <a:r>
              <a:rPr lang="en-US" dirty="0"/>
              <a:t> 16,5-meetrine </a:t>
            </a:r>
            <a:r>
              <a:rPr lang="en-US" dirty="0" err="1"/>
              <a:t>sadulrong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0BE66-E6F6-ECE8-75BE-10C594A690BC}"/>
              </a:ext>
            </a:extLst>
          </p:cNvPr>
          <p:cNvSpPr txBox="1"/>
          <p:nvPr/>
        </p:nvSpPr>
        <p:spPr>
          <a:xfrm>
            <a:off x="9122229" y="2858363"/>
            <a:ext cx="29322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0-80 EMS 72…76 sec  </a:t>
            </a:r>
          </a:p>
          <a:p>
            <a:r>
              <a:rPr lang="en-US" dirty="0" err="1"/>
              <a:t>ehk</a:t>
            </a:r>
            <a:r>
              <a:rPr lang="en-US" dirty="0"/>
              <a:t>  1034...1137 </a:t>
            </a:r>
            <a:r>
              <a:rPr lang="en-US" dirty="0" err="1"/>
              <a:t>meetrit</a:t>
            </a:r>
            <a:endParaRPr lang="en-US" dirty="0"/>
          </a:p>
          <a:p>
            <a:r>
              <a:rPr lang="en-US" dirty="0" err="1"/>
              <a:t>Pidurid</a:t>
            </a:r>
            <a:r>
              <a:rPr lang="en-US" dirty="0"/>
              <a:t> 80-0  41…47 </a:t>
            </a:r>
            <a:r>
              <a:rPr lang="en-US" dirty="0" err="1"/>
              <a:t>meetrit</a:t>
            </a:r>
            <a:endParaRPr lang="en-US" dirty="0"/>
          </a:p>
          <a:p>
            <a:endParaRPr lang="en-US" dirty="0"/>
          </a:p>
          <a:p>
            <a:r>
              <a:rPr lang="en-US" dirty="0"/>
              <a:t>0-80 16,5-meetrisel 51 sec</a:t>
            </a:r>
          </a:p>
          <a:p>
            <a:r>
              <a:rPr lang="en-US" dirty="0" err="1"/>
              <a:t>ehk</a:t>
            </a:r>
            <a:r>
              <a:rPr lang="en-US" dirty="0"/>
              <a:t> 729 </a:t>
            </a:r>
            <a:r>
              <a:rPr lang="en-US" dirty="0" err="1"/>
              <a:t>meetrit</a:t>
            </a:r>
            <a:endParaRPr lang="en-US" dirty="0"/>
          </a:p>
          <a:p>
            <a:r>
              <a:rPr lang="en-US" dirty="0" err="1"/>
              <a:t>pidurid</a:t>
            </a:r>
            <a:r>
              <a:rPr lang="en-US" dirty="0"/>
              <a:t> 80-0  44 </a:t>
            </a:r>
            <a:r>
              <a:rPr lang="en-US" dirty="0" err="1"/>
              <a:t>meetrit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Sõiduauto</a:t>
            </a:r>
            <a:r>
              <a:rPr lang="en-US" dirty="0"/>
              <a:t> – </a:t>
            </a:r>
            <a:r>
              <a:rPr lang="en-US" dirty="0" err="1"/>
              <a:t>pidurid</a:t>
            </a:r>
            <a:r>
              <a:rPr lang="en-US" dirty="0"/>
              <a:t> ca 35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C0CD61-100C-66EF-38D5-06F2CDF6E5C7}"/>
              </a:ext>
            </a:extLst>
          </p:cNvPr>
          <p:cNvSpPr txBox="1"/>
          <p:nvPr/>
        </p:nvSpPr>
        <p:spPr>
          <a:xfrm>
            <a:off x="9718261" y="1917148"/>
            <a:ext cx="161300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Kiirendus</a:t>
            </a:r>
            <a:r>
              <a:rPr lang="en-US" dirty="0"/>
              <a:t> 0-80</a:t>
            </a:r>
          </a:p>
          <a:p>
            <a:r>
              <a:rPr lang="en-US" dirty="0" err="1"/>
              <a:t>Pidurid</a:t>
            </a:r>
            <a:r>
              <a:rPr lang="en-US" dirty="0"/>
              <a:t> 80-0</a:t>
            </a:r>
          </a:p>
        </p:txBody>
      </p:sp>
    </p:spTree>
    <p:extLst>
      <p:ext uri="{BB962C8B-B14F-4D97-AF65-F5344CB8AC3E}">
        <p14:creationId xmlns:p14="http://schemas.microsoft.com/office/powerpoint/2010/main" val="382569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D69C-9E44-2B8D-FF82-8BBE05CA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Kas </a:t>
            </a:r>
            <a:r>
              <a:rPr lang="en-US" dirty="0" err="1"/>
              <a:t>saavad</a:t>
            </a:r>
            <a:r>
              <a:rPr lang="en-US" dirty="0"/>
              <a:t> </a:t>
            </a:r>
            <a:r>
              <a:rPr lang="en-US" dirty="0" err="1"/>
              <a:t>hakkama</a:t>
            </a:r>
            <a:r>
              <a:rPr lang="en-US" dirty="0"/>
              <a:t> –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juht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EE9B2-685A-D5E5-69CB-BBCEF451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Neli </a:t>
            </a:r>
            <a:r>
              <a:rPr lang="en-US" dirty="0" err="1"/>
              <a:t>sobivustaset</a:t>
            </a:r>
            <a:r>
              <a:rPr lang="en-US" dirty="0"/>
              <a:t> A…D</a:t>
            </a:r>
          </a:p>
          <a:p>
            <a:r>
              <a:rPr lang="en-US" dirty="0" err="1"/>
              <a:t>Pöördel</a:t>
            </a:r>
            <a:r>
              <a:rPr lang="en-US" dirty="0"/>
              <a:t>, </a:t>
            </a:r>
            <a:r>
              <a:rPr lang="en-US" dirty="0" err="1"/>
              <a:t>ringil</a:t>
            </a:r>
            <a:r>
              <a:rPr lang="en-US" dirty="0"/>
              <a:t>, </a:t>
            </a:r>
            <a:r>
              <a:rPr lang="en-US" dirty="0" err="1"/>
              <a:t>šikaanil</a:t>
            </a:r>
            <a:r>
              <a:rPr lang="en-US" dirty="0"/>
              <a:t> on </a:t>
            </a:r>
            <a:r>
              <a:rPr lang="en-US" dirty="0" err="1"/>
              <a:t>viimastel</a:t>
            </a:r>
            <a:r>
              <a:rPr lang="en-US" dirty="0"/>
              <a:t> </a:t>
            </a:r>
            <a:r>
              <a:rPr lang="en-US" dirty="0" err="1"/>
              <a:t>telgedel</a:t>
            </a:r>
            <a:r>
              <a:rPr lang="en-US" dirty="0"/>
              <a:t> </a:t>
            </a:r>
            <a:r>
              <a:rPr lang="en-US" dirty="0" err="1"/>
              <a:t>väiksem</a:t>
            </a:r>
            <a:r>
              <a:rPr lang="en-US" dirty="0"/>
              <a:t> </a:t>
            </a:r>
            <a:r>
              <a:rPr lang="en-US" dirty="0" err="1"/>
              <a:t>raadius</a:t>
            </a:r>
            <a:endParaRPr lang="en-US" dirty="0"/>
          </a:p>
          <a:p>
            <a:pPr lvl="1"/>
            <a:r>
              <a:rPr lang="en-US" dirty="0" err="1"/>
              <a:t>Tugevdatud</a:t>
            </a:r>
            <a:r>
              <a:rPr lang="en-US" dirty="0"/>
              <a:t> </a:t>
            </a:r>
            <a:r>
              <a:rPr lang="en-US" dirty="0" err="1"/>
              <a:t>peenrad</a:t>
            </a:r>
            <a:r>
              <a:rPr lang="en-US" dirty="0"/>
              <a:t> </a:t>
            </a:r>
            <a:r>
              <a:rPr lang="en-US" dirty="0" err="1"/>
              <a:t>pööretel</a:t>
            </a:r>
            <a:r>
              <a:rPr lang="en-US" dirty="0"/>
              <a:t> – </a:t>
            </a:r>
            <a:r>
              <a:rPr lang="en-US" dirty="0" err="1"/>
              <a:t>kontrollida</a:t>
            </a:r>
            <a:r>
              <a:rPr lang="en-US" dirty="0"/>
              <a:t> </a:t>
            </a:r>
            <a:r>
              <a:rPr lang="en-US" dirty="0" err="1"/>
              <a:t>tarkvaraliselt</a:t>
            </a:r>
            <a:endParaRPr lang="en-US" dirty="0"/>
          </a:p>
          <a:p>
            <a:pPr lvl="1"/>
            <a:r>
              <a:rPr lang="en-US" dirty="0" err="1"/>
              <a:t>Sõiduradade</a:t>
            </a:r>
            <a:r>
              <a:rPr lang="en-US" dirty="0"/>
              <a:t> </a:t>
            </a:r>
            <a:r>
              <a:rPr lang="en-US" dirty="0" err="1"/>
              <a:t>tõstetud</a:t>
            </a:r>
            <a:r>
              <a:rPr lang="en-US" dirty="0"/>
              <a:t> </a:t>
            </a:r>
            <a:r>
              <a:rPr lang="en-US" dirty="0" err="1"/>
              <a:t>eraldajad</a:t>
            </a:r>
            <a:r>
              <a:rPr lang="en-US" dirty="0"/>
              <a:t> </a:t>
            </a:r>
            <a:r>
              <a:rPr lang="en-US" dirty="0" err="1"/>
              <a:t>turboringidel</a:t>
            </a:r>
            <a:r>
              <a:rPr lang="en-US" dirty="0"/>
              <a:t> – </a:t>
            </a:r>
            <a:r>
              <a:rPr lang="en-US" dirty="0" err="1"/>
              <a:t>kivirea</a:t>
            </a:r>
            <a:r>
              <a:rPr lang="en-US" dirty="0"/>
              <a:t> </a:t>
            </a:r>
            <a:r>
              <a:rPr lang="en-US" dirty="0" err="1"/>
              <a:t>algus</a:t>
            </a:r>
            <a:r>
              <a:rPr lang="en-US" dirty="0"/>
              <a:t> </a:t>
            </a:r>
            <a:r>
              <a:rPr lang="en-US" dirty="0" err="1"/>
              <a:t>madalam</a:t>
            </a:r>
            <a:r>
              <a:rPr lang="en-US" dirty="0"/>
              <a:t>, rea </a:t>
            </a:r>
            <a:r>
              <a:rPr lang="en-US" dirty="0" err="1"/>
              <a:t>esimene</a:t>
            </a:r>
            <a:r>
              <a:rPr lang="en-US" dirty="0"/>
              <a:t> </a:t>
            </a:r>
            <a:r>
              <a:rPr lang="en-US" dirty="0" err="1"/>
              <a:t>kivi</a:t>
            </a:r>
            <a:r>
              <a:rPr lang="en-US" dirty="0"/>
              <a:t> </a:t>
            </a:r>
            <a:r>
              <a:rPr lang="en-US" dirty="0" err="1"/>
              <a:t>kaldu</a:t>
            </a:r>
            <a:r>
              <a:rPr lang="en-US" dirty="0"/>
              <a:t> </a:t>
            </a:r>
            <a:r>
              <a:rPr lang="en-US" dirty="0" err="1"/>
              <a:t>lõigata</a:t>
            </a:r>
            <a:r>
              <a:rPr lang="en-US" dirty="0"/>
              <a:t>, </a:t>
            </a:r>
            <a:r>
              <a:rPr lang="en-US" dirty="0" err="1"/>
              <a:t>kivid</a:t>
            </a:r>
            <a:r>
              <a:rPr lang="en-US" dirty="0"/>
              <a:t> </a:t>
            </a:r>
            <a:r>
              <a:rPr lang="en-US" dirty="0" err="1"/>
              <a:t>paigaldada</a:t>
            </a:r>
            <a:r>
              <a:rPr lang="en-US" dirty="0"/>
              <a:t> </a:t>
            </a:r>
            <a:r>
              <a:rPr lang="en-US" dirty="0" err="1"/>
              <a:t>betooni</a:t>
            </a:r>
            <a:endParaRPr lang="en-US" dirty="0"/>
          </a:p>
          <a:p>
            <a:pPr lvl="1"/>
            <a:r>
              <a:rPr lang="en-US" dirty="0" err="1"/>
              <a:t>Piirete</a:t>
            </a:r>
            <a:r>
              <a:rPr lang="en-US" dirty="0"/>
              <a:t> </a:t>
            </a:r>
            <a:r>
              <a:rPr lang="en-US" dirty="0" err="1"/>
              <a:t>kaugus</a:t>
            </a:r>
            <a:r>
              <a:rPr lang="en-US" dirty="0"/>
              <a:t> </a:t>
            </a:r>
            <a:r>
              <a:rPr lang="en-US" dirty="0" err="1"/>
              <a:t>rattast</a:t>
            </a:r>
            <a:r>
              <a:rPr lang="en-US" dirty="0"/>
              <a:t>/</a:t>
            </a:r>
            <a:r>
              <a:rPr lang="en-US" dirty="0" err="1"/>
              <a:t>kerest</a:t>
            </a:r>
            <a:r>
              <a:rPr lang="en-US" dirty="0"/>
              <a:t> – </a:t>
            </a:r>
            <a:r>
              <a:rPr lang="en-US" dirty="0" err="1"/>
              <a:t>kontrollida</a:t>
            </a:r>
            <a:r>
              <a:rPr lang="en-US" dirty="0"/>
              <a:t> </a:t>
            </a:r>
            <a:r>
              <a:rPr lang="en-US" dirty="0" err="1"/>
              <a:t>tarkvaraliselt</a:t>
            </a:r>
            <a:endParaRPr lang="en-US" dirty="0"/>
          </a:p>
          <a:p>
            <a:pPr lvl="1"/>
            <a:r>
              <a:rPr lang="en-US" dirty="0" err="1"/>
              <a:t>Pöörderadade</a:t>
            </a:r>
            <a:r>
              <a:rPr lang="en-US" dirty="0"/>
              <a:t> </a:t>
            </a:r>
            <a:r>
              <a:rPr lang="en-US" dirty="0" err="1"/>
              <a:t>laius</a:t>
            </a:r>
            <a:r>
              <a:rPr lang="en-US" dirty="0"/>
              <a:t> (</a:t>
            </a:r>
            <a:r>
              <a:rPr lang="en-US" dirty="0" err="1"/>
              <a:t>takistusevaba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ületada</a:t>
            </a:r>
            <a:r>
              <a:rPr lang="en-US" dirty="0"/>
              <a:t> </a:t>
            </a:r>
            <a:r>
              <a:rPr lang="en-US" dirty="0" err="1"/>
              <a:t>kattemarkeeringut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Ristmiku</a:t>
            </a:r>
            <a:r>
              <a:rPr lang="en-US" dirty="0"/>
              <a:t> </a:t>
            </a:r>
            <a:r>
              <a:rPr lang="en-US" dirty="0" err="1"/>
              <a:t>trajektoor</a:t>
            </a:r>
            <a:r>
              <a:rPr lang="en-US" dirty="0"/>
              <a:t> – </a:t>
            </a:r>
            <a:r>
              <a:rPr lang="en-US" dirty="0" err="1"/>
              <a:t>pöördel</a:t>
            </a:r>
            <a:r>
              <a:rPr lang="en-US" dirty="0"/>
              <a:t> </a:t>
            </a:r>
            <a:r>
              <a:rPr lang="en-US" dirty="0" err="1"/>
              <a:t>kaldutakse</a:t>
            </a:r>
            <a:r>
              <a:rPr lang="en-US" dirty="0"/>
              <a:t> </a:t>
            </a:r>
            <a:r>
              <a:rPr lang="en-US" dirty="0" err="1"/>
              <a:t>kõrvalrajale</a:t>
            </a:r>
            <a:r>
              <a:rPr lang="en-US" dirty="0"/>
              <a:t> (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linnaristmikud</a:t>
            </a:r>
            <a:r>
              <a:rPr lang="en-US" dirty="0"/>
              <a:t>)</a:t>
            </a:r>
          </a:p>
          <a:p>
            <a:r>
              <a:rPr lang="en-US" dirty="0" err="1"/>
              <a:t>Peatumise</a:t>
            </a:r>
            <a:r>
              <a:rPr lang="en-US" dirty="0"/>
              <a:t> ja </a:t>
            </a:r>
            <a:r>
              <a:rPr lang="en-US" dirty="0" err="1"/>
              <a:t>parkimise</a:t>
            </a:r>
            <a:r>
              <a:rPr lang="en-US" dirty="0"/>
              <a:t> </a:t>
            </a:r>
            <a:r>
              <a:rPr lang="en-US" dirty="0" err="1"/>
              <a:t>võimalused</a:t>
            </a:r>
            <a:r>
              <a:rPr lang="en-US" dirty="0"/>
              <a:t> – </a:t>
            </a:r>
            <a:r>
              <a:rPr lang="en-US" dirty="0" err="1"/>
              <a:t>üle</a:t>
            </a:r>
            <a:r>
              <a:rPr lang="en-US" dirty="0"/>
              <a:t> </a:t>
            </a:r>
            <a:r>
              <a:rPr lang="en-US" dirty="0" err="1"/>
              <a:t>kahe</a:t>
            </a:r>
            <a:r>
              <a:rPr lang="en-US" dirty="0"/>
              <a:t> </a:t>
            </a:r>
            <a:r>
              <a:rPr lang="en-US" dirty="0" err="1"/>
              <a:t>koha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parkla</a:t>
            </a:r>
            <a:r>
              <a:rPr lang="en-US" dirty="0"/>
              <a:t> </a:t>
            </a:r>
            <a:r>
              <a:rPr lang="en-US" dirty="0" err="1"/>
              <a:t>konfiguratsioon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võimaldab</a:t>
            </a:r>
            <a:endParaRPr lang="en-US" dirty="0"/>
          </a:p>
          <a:p>
            <a:pPr lvl="1"/>
            <a:r>
              <a:rPr lang="en-US" dirty="0" err="1"/>
              <a:t>Formaalselt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Veneküla</a:t>
            </a:r>
            <a:r>
              <a:rPr lang="en-US" dirty="0"/>
              <a:t> </a:t>
            </a:r>
            <a:r>
              <a:rPr lang="en-US" dirty="0" err="1"/>
              <a:t>parkla</a:t>
            </a:r>
            <a:r>
              <a:rPr lang="en-US" dirty="0"/>
              <a:t> </a:t>
            </a:r>
            <a:r>
              <a:rPr lang="en-US" dirty="0" err="1"/>
              <a:t>täita</a:t>
            </a:r>
            <a:r>
              <a:rPr lang="en-US" dirty="0"/>
              <a:t> TEN-T </a:t>
            </a:r>
            <a:r>
              <a:rPr lang="en-US" dirty="0" err="1"/>
              <a:t>määruse</a:t>
            </a:r>
            <a:r>
              <a:rPr lang="en-US" dirty="0"/>
              <a:t> </a:t>
            </a:r>
            <a:r>
              <a:rPr lang="en-US" dirty="0" err="1"/>
              <a:t>nõude</a:t>
            </a:r>
            <a:r>
              <a:rPr lang="en-US" dirty="0"/>
              <a:t> </a:t>
            </a:r>
            <a:r>
              <a:rPr lang="en-US" dirty="0" err="1"/>
              <a:t>kogu</a:t>
            </a:r>
            <a:r>
              <a:rPr lang="en-US" dirty="0"/>
              <a:t> Eesti </a:t>
            </a:r>
            <a:r>
              <a:rPr lang="en-US" dirty="0" err="1"/>
              <a:t>jaoks</a:t>
            </a:r>
            <a:r>
              <a:rPr lang="en-US" dirty="0"/>
              <a:t> – kas ka </a:t>
            </a:r>
            <a:r>
              <a:rPr lang="en-US" dirty="0" err="1"/>
              <a:t>tegelikult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489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F9AD5A-977F-E88D-BA16-1B3FA011D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73727"/>
              </p:ext>
            </p:extLst>
          </p:nvPr>
        </p:nvGraphicFramePr>
        <p:xfrm>
          <a:off x="301925" y="284673"/>
          <a:ext cx="11792308" cy="5598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6515">
                  <a:extLst>
                    <a:ext uri="{9D8B030D-6E8A-4147-A177-3AD203B41FA5}">
                      <a16:colId xmlns:a16="http://schemas.microsoft.com/office/drawing/2014/main" val="1361837869"/>
                    </a:ext>
                  </a:extLst>
                </a:gridCol>
                <a:gridCol w="10462164">
                  <a:extLst>
                    <a:ext uri="{9D8B030D-6E8A-4147-A177-3AD203B41FA5}">
                      <a16:colId xmlns:a16="http://schemas.microsoft.com/office/drawing/2014/main" val="313043605"/>
                    </a:ext>
                  </a:extLst>
                </a:gridCol>
                <a:gridCol w="793629">
                  <a:extLst>
                    <a:ext uri="{9D8B030D-6E8A-4147-A177-3AD203B41FA5}">
                      <a16:colId xmlns:a16="http://schemas.microsoft.com/office/drawing/2014/main" val="2078829865"/>
                    </a:ext>
                  </a:extLst>
                </a:gridCol>
              </a:tblGrid>
              <a:tr h="362282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>
                          <a:effectLst/>
                        </a:rPr>
                        <a:t>Klass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>
                          <a:effectLst/>
                        </a:rPr>
                        <a:t>Kriteerium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5245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 dirty="0">
                          <a:effectLst/>
                        </a:rPr>
                        <a:t>km/h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/>
                </a:tc>
                <a:extLst>
                  <a:ext uri="{0D108BD9-81ED-4DB2-BD59-A6C34878D82A}">
                    <a16:rowId xmlns:a16="http://schemas.microsoft.com/office/drawing/2014/main" val="2048304298"/>
                  </a:ext>
                </a:extLst>
              </a:tr>
              <a:tr h="54005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 dirty="0">
                          <a:effectLst/>
                        </a:rPr>
                        <a:t>A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>
                          <a:effectLst/>
                        </a:rPr>
                        <a:t>Sõiduk läbib ristmiku püsides oma sõidurajal, mõõdetuna esimese sisemise ja tagumise välimise ratta jäljest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>
                          <a:effectLst/>
                        </a:rPr>
                        <a:t>20 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821346"/>
                  </a:ext>
                </a:extLst>
              </a:tr>
              <a:tr h="540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Kere elemendid võivad ulatuda üle sõiduraja piiri, kuid ei tohi ulatuda päri- või vastassuuna vööndisse ega jalgratturitele või jalakäijatele mõeldud alale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146207"/>
                  </a:ext>
                </a:extLst>
              </a:tr>
              <a:tr h="362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Kahe ja enam rajalistel (k.a. turbo) ringristmikutel ei tohi kere gabariit ulatuda üle sõiduraja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54391"/>
                  </a:ext>
                </a:extLst>
              </a:tr>
              <a:tr h="36228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 dirty="0">
                          <a:effectLst/>
                        </a:rPr>
                        <a:t>B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Sõiduki rattad peavad pöördel mahtuma teekattele (k.a. pöördelaiendile)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FF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>
                          <a:effectLst/>
                        </a:rPr>
                        <a:t>15 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159645"/>
                  </a:ext>
                </a:extLst>
              </a:tr>
              <a:tr h="362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Sõiduk võib kasutada ristmikul osa vastassuunalisest sõidurajast, kuhu sõiduk pöörab.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067759"/>
                  </a:ext>
                </a:extLst>
              </a:tr>
              <a:tr h="540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Sõiduki kere elemendid võivad ulatuda jalgratturitele või jalakäijatele mõeldud alale, kui peab jääma vähemalt 1,5m vaba liikumisruumi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293165"/>
                  </a:ext>
                </a:extLst>
              </a:tr>
              <a:tr h="540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Kahe ja enam rajalistel (k.a. turbo) ringristmikutel ei tohi kere gabariit ulatuda kõrvalrajale, kuid ratas võib sõita üle eralduselemendi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499232"/>
                  </a:ext>
                </a:extLst>
              </a:tr>
              <a:tr h="3622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 dirty="0">
                          <a:effectLst/>
                        </a:rPr>
                        <a:t>C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Sõiduki rattad peavad pöördel mahtuma teekattele (k.a. pöördelaiendile)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>
                          <a:effectLst/>
                        </a:rPr>
                        <a:t>&lt;15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637720"/>
                  </a:ext>
                </a:extLst>
              </a:tr>
              <a:tr h="540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Sõiduk võib kalduda pöörde tegemiseks vastassuunda nii pööret alustavalt rajalt, kui ka pööret sooritavale harul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559570"/>
                  </a:ext>
                </a:extLst>
              </a:tr>
              <a:tr h="362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Jalgratturite ja jalakäija alale ulatumisele kehtivad samad reeglid, nagu klass B puhul 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081975"/>
                  </a:ext>
                </a:extLst>
              </a:tr>
              <a:tr h="3622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 dirty="0">
                          <a:effectLst/>
                        </a:rPr>
                        <a:t>D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Ristmik ei ole läbitav sõidukile kasutades kogu katte laiust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 dirty="0">
                          <a:effectLst/>
                        </a:rPr>
                        <a:t>5 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234" marR="5234" marT="5234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468693"/>
                  </a:ext>
                </a:extLst>
              </a:tr>
              <a:tr h="362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u="none" strike="noStrike" dirty="0">
                          <a:effectLst/>
                        </a:rPr>
                        <a:t>Kahe ja enam rajalistel (k.a. turbo) ringristmikutel ulatub keregabariit kõrval olevale rajale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805" marR="5234" marT="5234" marB="0"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754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376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0CDB1ED-758F-47B7-BDB5-2454A171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25" y="-42496"/>
            <a:ext cx="10451237" cy="69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8D564-4AD4-5515-3DD0-686E51AF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74372-BF15-C506-CCCD-9532E87BD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8" y="1825625"/>
            <a:ext cx="1131026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112  </a:t>
            </a:r>
            <a:r>
              <a:rPr lang="en-US" dirty="0" err="1"/>
              <a:t>objekti</a:t>
            </a:r>
            <a:r>
              <a:rPr lang="en-US" dirty="0"/>
              <a:t> </a:t>
            </a:r>
            <a:r>
              <a:rPr lang="en-US" dirty="0" err="1"/>
              <a:t>kontrollitud</a:t>
            </a:r>
            <a:r>
              <a:rPr lang="en-US" dirty="0"/>
              <a:t> (A-B-C-D)</a:t>
            </a:r>
          </a:p>
          <a:p>
            <a:r>
              <a:rPr lang="en-US" dirty="0"/>
              <a:t>50 </a:t>
            </a:r>
            <a:r>
              <a:rPr lang="en-US" dirty="0" err="1"/>
              <a:t>riigitee</a:t>
            </a:r>
            <a:r>
              <a:rPr lang="en-US" dirty="0"/>
              <a:t> </a:t>
            </a:r>
            <a:r>
              <a:rPr lang="en-US" dirty="0" err="1"/>
              <a:t>ristmikku</a:t>
            </a:r>
            <a:endParaRPr lang="en-US" dirty="0"/>
          </a:p>
          <a:p>
            <a:pPr lvl="1"/>
            <a:r>
              <a:rPr lang="en-US" dirty="0"/>
              <a:t>29-19-1-1</a:t>
            </a:r>
          </a:p>
          <a:p>
            <a:pPr lvl="2"/>
            <a:r>
              <a:rPr lang="en-US" dirty="0"/>
              <a:t>C – Riia ring, D – </a:t>
            </a:r>
            <a:r>
              <a:rPr lang="en-US" dirty="0" err="1"/>
              <a:t>Kroodi</a:t>
            </a:r>
            <a:r>
              <a:rPr lang="en-US" dirty="0"/>
              <a:t> ring</a:t>
            </a:r>
          </a:p>
          <a:p>
            <a:r>
              <a:rPr lang="en-US" dirty="0"/>
              <a:t>14 KOV </a:t>
            </a:r>
            <a:r>
              <a:rPr lang="en-US" dirty="0" err="1"/>
              <a:t>ristmikku</a:t>
            </a:r>
            <a:endParaRPr lang="en-US" dirty="0"/>
          </a:p>
          <a:p>
            <a:pPr lvl="1"/>
            <a:r>
              <a:rPr lang="en-US" dirty="0"/>
              <a:t>6 – 5 – 3 – 0</a:t>
            </a:r>
          </a:p>
          <a:p>
            <a:pPr lvl="2"/>
            <a:r>
              <a:rPr lang="en-US" dirty="0"/>
              <a:t>C: </a:t>
            </a:r>
            <a:r>
              <a:rPr lang="en-US" dirty="0" err="1"/>
              <a:t>Peterburi</a:t>
            </a:r>
            <a:r>
              <a:rPr lang="en-US" dirty="0"/>
              <a:t>/</a:t>
            </a:r>
            <a:r>
              <a:rPr lang="en-US" dirty="0" err="1"/>
              <a:t>Smuuli</a:t>
            </a:r>
            <a:endParaRPr lang="en-US" dirty="0"/>
          </a:p>
          <a:p>
            <a:pPr lvl="2"/>
            <a:r>
              <a:rPr lang="en-US" dirty="0"/>
              <a:t>C: D-terminal/Reidi</a:t>
            </a:r>
          </a:p>
          <a:p>
            <a:pPr lvl="2"/>
            <a:r>
              <a:rPr lang="en-US" dirty="0"/>
              <a:t>C: </a:t>
            </a:r>
            <a:r>
              <a:rPr lang="en-US" dirty="0" err="1"/>
              <a:t>Tõrvandi</a:t>
            </a:r>
            <a:r>
              <a:rPr lang="en-US" dirty="0"/>
              <a:t> </a:t>
            </a:r>
            <a:r>
              <a:rPr lang="en-US" dirty="0" err="1"/>
              <a:t>ühendus</a:t>
            </a:r>
            <a:r>
              <a:rPr lang="en-US" dirty="0"/>
              <a:t>/Tamme</a:t>
            </a:r>
          </a:p>
          <a:p>
            <a:r>
              <a:rPr lang="en-US" dirty="0"/>
              <a:t>37 </a:t>
            </a:r>
            <a:r>
              <a:rPr lang="en-US" dirty="0" err="1"/>
              <a:t>puhke</a:t>
            </a:r>
            <a:r>
              <a:rPr lang="en-US" dirty="0"/>
              <a:t>- ja </a:t>
            </a:r>
            <a:r>
              <a:rPr lang="en-US" dirty="0" err="1"/>
              <a:t>teeninduskohta</a:t>
            </a:r>
            <a:endParaRPr lang="en-US" dirty="0"/>
          </a:p>
          <a:p>
            <a:pPr lvl="1"/>
            <a:r>
              <a:rPr lang="en-US" dirty="0"/>
              <a:t>8-16-13-0</a:t>
            </a:r>
          </a:p>
          <a:p>
            <a:r>
              <a:rPr lang="en-US" dirty="0"/>
              <a:t>11 </a:t>
            </a:r>
            <a:r>
              <a:rPr lang="en-US" dirty="0" err="1"/>
              <a:t>sadama</a:t>
            </a:r>
            <a:r>
              <a:rPr lang="en-US" dirty="0"/>
              <a:t>- ja </a:t>
            </a:r>
            <a:r>
              <a:rPr lang="en-US" dirty="0" err="1"/>
              <a:t>piiripunkti</a:t>
            </a:r>
            <a:endParaRPr lang="en-US" dirty="0"/>
          </a:p>
          <a:p>
            <a:pPr lvl="1"/>
            <a:r>
              <a:rPr lang="en-US" dirty="0"/>
              <a:t>7-2-2-0</a:t>
            </a:r>
          </a:p>
        </p:txBody>
      </p:sp>
    </p:spTree>
    <p:extLst>
      <p:ext uri="{BB962C8B-B14F-4D97-AF65-F5344CB8AC3E}">
        <p14:creationId xmlns:p14="http://schemas.microsoft.com/office/powerpoint/2010/main" val="1041856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8AA1-CE23-C05A-379C-06200871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Uuringu</a:t>
            </a:r>
            <a:r>
              <a:rPr lang="en-US" dirty="0"/>
              <a:t> </a:t>
            </a:r>
            <a:r>
              <a:rPr lang="en-US" dirty="0" err="1"/>
              <a:t>tiim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983D-76DA-0C89-9FF3-21FB8E1B4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3" y="1830177"/>
            <a:ext cx="1084281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Kirke Williamson, </a:t>
            </a:r>
            <a:r>
              <a:rPr lang="en-US" dirty="0" err="1"/>
              <a:t>Rõõt</a:t>
            </a:r>
            <a:r>
              <a:rPr lang="en-US" dirty="0"/>
              <a:t> Laigu, Sven Kreek, Janek </a:t>
            </a:r>
            <a:r>
              <a:rPr lang="en-US" dirty="0" err="1"/>
              <a:t>Luppin</a:t>
            </a:r>
            <a:r>
              <a:rPr lang="en-US" dirty="0"/>
              <a:t> ja Ain Kendra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Tudengid</a:t>
            </a:r>
            <a:r>
              <a:rPr lang="en-US" dirty="0"/>
              <a:t> Norman Laidvee ja Taavi Ilves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4C49B-CDFD-2170-2F76-2BFF40FC8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34" y="2234300"/>
            <a:ext cx="1377211" cy="1981153"/>
          </a:xfrm>
          <a:prstGeom prst="rect">
            <a:avLst/>
          </a:prstGeom>
        </p:spPr>
      </p:pic>
      <p:pic>
        <p:nvPicPr>
          <p:cNvPr id="2050" name="Picture 2" descr="Foto kirjeldus ei ole saadaval.">
            <a:extLst>
              <a:ext uri="{FF2B5EF4-FFF2-40B4-BE49-F238E27FC236}">
                <a16:creationId xmlns:a16="http://schemas.microsoft.com/office/drawing/2014/main" id="{2B9CC443-F18D-FB3E-2BDD-6F73A791F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r="9897" b="10708"/>
          <a:stretch/>
        </p:blipFill>
        <p:spPr bwMode="auto">
          <a:xfrm>
            <a:off x="3612306" y="2234300"/>
            <a:ext cx="1671918" cy="19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nek Luppin - specialist - Lettore OÜ | LinkedIn">
            <a:extLst>
              <a:ext uri="{FF2B5EF4-FFF2-40B4-BE49-F238E27FC236}">
                <a16:creationId xmlns:a16="http://schemas.microsoft.com/office/drawing/2014/main" id="{470D1CEB-12CA-EE9C-E01C-4E1494DA5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5294" r="21134" b="21010"/>
          <a:stretch/>
        </p:blipFill>
        <p:spPr bwMode="auto">
          <a:xfrm>
            <a:off x="7522552" y="2234300"/>
            <a:ext cx="1492624" cy="19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62851-B50F-1E4D-28FC-D3EC4057E3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9" b="7751"/>
          <a:stretch/>
        </p:blipFill>
        <p:spPr>
          <a:xfrm>
            <a:off x="9716083" y="2234299"/>
            <a:ext cx="1591234" cy="1981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E5C83-6BE6-9A95-5CA2-ED9B41F1B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677" y="4838098"/>
            <a:ext cx="1344594" cy="18049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DA6B1-EA89-EFDC-96A6-A93817764A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759" t="3023" r="10814" b="15581"/>
          <a:stretch/>
        </p:blipFill>
        <p:spPr>
          <a:xfrm>
            <a:off x="3167345" y="4835807"/>
            <a:ext cx="1461248" cy="1807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B81CB-4834-0A58-1140-E2829C38F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677" y="2225697"/>
            <a:ext cx="1388568" cy="1978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FDD6F9-476A-D5DA-E5F9-16B96FDB8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4298" y="196495"/>
            <a:ext cx="3366289" cy="969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2A6A2F-AAD0-8AD9-CE9B-6C4E643C0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7630" y="6321004"/>
            <a:ext cx="1118523" cy="321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FAF11-D5B2-0BBD-6E8B-2A007AF9F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6689" y="6065012"/>
            <a:ext cx="1014409" cy="5779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81AED0-B595-72EB-3CF4-335569AE6B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6084" y="4354942"/>
            <a:ext cx="1674326" cy="3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3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025C-5BD3-1DAD-8304-0AA204AD1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Teemad</a:t>
            </a:r>
            <a:r>
              <a:rPr lang="en-US" dirty="0"/>
              <a:t>, mis </a:t>
            </a:r>
            <a:r>
              <a:rPr lang="en-US" dirty="0" err="1"/>
              <a:t>haakuvad</a:t>
            </a:r>
            <a:r>
              <a:rPr lang="en-US" dirty="0"/>
              <a:t> </a:t>
            </a:r>
            <a:r>
              <a:rPr lang="en-US" dirty="0" err="1"/>
              <a:t>kõigi</a:t>
            </a:r>
            <a:r>
              <a:rPr lang="en-US" dirty="0"/>
              <a:t> </a:t>
            </a:r>
            <a:r>
              <a:rPr lang="en-US" dirty="0" err="1"/>
              <a:t>pikematega</a:t>
            </a:r>
            <a:r>
              <a:rPr lang="en-US" dirty="0"/>
              <a:t> (12+)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F6A78-0374-2DA0-B340-3A0B0ACB4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Teeäärne</a:t>
            </a:r>
            <a:r>
              <a:rPr lang="en-US" dirty="0"/>
              <a:t> </a:t>
            </a:r>
            <a:r>
              <a:rPr lang="en-US" dirty="0" err="1"/>
              <a:t>kaubandus</a:t>
            </a:r>
            <a:r>
              <a:rPr lang="en-US" dirty="0"/>
              <a:t> ja </a:t>
            </a:r>
            <a:r>
              <a:rPr lang="en-US" dirty="0" err="1"/>
              <a:t>teenindus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arvesta</a:t>
            </a:r>
            <a:r>
              <a:rPr lang="en-US" dirty="0"/>
              <a:t> </a:t>
            </a:r>
            <a:r>
              <a:rPr lang="en-US" dirty="0" err="1"/>
              <a:t>pikkadega</a:t>
            </a:r>
            <a:r>
              <a:rPr lang="en-US" dirty="0"/>
              <a:t>,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piisaks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maantee</a:t>
            </a:r>
            <a:r>
              <a:rPr lang="en-US" dirty="0"/>
              <a:t> </a:t>
            </a:r>
            <a:r>
              <a:rPr lang="en-US" dirty="0" err="1"/>
              <a:t>ääres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laiendatud</a:t>
            </a:r>
            <a:r>
              <a:rPr lang="en-US" dirty="0"/>
              <a:t> </a:t>
            </a:r>
            <a:r>
              <a:rPr lang="en-US" dirty="0" err="1"/>
              <a:t>teepeenar</a:t>
            </a:r>
            <a:r>
              <a:rPr lang="en-US" dirty="0"/>
              <a:t> </a:t>
            </a:r>
            <a:r>
              <a:rPr lang="en-US" dirty="0" err="1"/>
              <a:t>lühiajaliseks</a:t>
            </a:r>
            <a:r>
              <a:rPr lang="en-US" dirty="0"/>
              <a:t> </a:t>
            </a:r>
            <a:r>
              <a:rPr lang="en-US" dirty="0" err="1"/>
              <a:t>peatuseks</a:t>
            </a:r>
            <a:r>
              <a:rPr lang="en-US" dirty="0"/>
              <a:t> </a:t>
            </a:r>
            <a:r>
              <a:rPr lang="en-US" dirty="0" err="1"/>
              <a:t>kaubanduskeskuse</a:t>
            </a:r>
            <a:r>
              <a:rPr lang="en-US" dirty="0"/>
              <a:t> </a:t>
            </a:r>
            <a:r>
              <a:rPr lang="en-US" dirty="0" err="1"/>
              <a:t>lähialas</a:t>
            </a:r>
            <a:endParaRPr lang="en-US" dirty="0"/>
          </a:p>
          <a:p>
            <a:r>
              <a:rPr lang="en-US" dirty="0" err="1"/>
              <a:t>Pöördekoridorid</a:t>
            </a:r>
            <a:r>
              <a:rPr lang="en-US" dirty="0"/>
              <a:t> - </a:t>
            </a:r>
            <a:r>
              <a:rPr lang="en-US" dirty="0" err="1"/>
              <a:t>pikem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</a:t>
            </a:r>
            <a:r>
              <a:rPr lang="en-US" dirty="0" err="1"/>
              <a:t>võtab</a:t>
            </a:r>
            <a:r>
              <a:rPr lang="en-US" dirty="0"/>
              <a:t> </a:t>
            </a:r>
            <a:r>
              <a:rPr lang="en-US" dirty="0" err="1"/>
              <a:t>pööret</a:t>
            </a:r>
            <a:r>
              <a:rPr lang="en-US" dirty="0"/>
              <a:t> </a:t>
            </a:r>
            <a:r>
              <a:rPr lang="en-US" dirty="0" err="1"/>
              <a:t>suurema</a:t>
            </a:r>
            <a:r>
              <a:rPr lang="en-US" dirty="0"/>
              <a:t> </a:t>
            </a:r>
            <a:r>
              <a:rPr lang="en-US" dirty="0" err="1"/>
              <a:t>kaarega</a:t>
            </a:r>
            <a:r>
              <a:rPr lang="en-US" dirty="0"/>
              <a:t> –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joonistada</a:t>
            </a:r>
            <a:r>
              <a:rPr lang="en-US" dirty="0"/>
              <a:t> </a:t>
            </a:r>
            <a:r>
              <a:rPr lang="en-US" dirty="0" err="1"/>
              <a:t>laiemad</a:t>
            </a:r>
            <a:r>
              <a:rPr lang="en-US" dirty="0"/>
              <a:t> </a:t>
            </a:r>
            <a:r>
              <a:rPr lang="en-US" dirty="0" err="1"/>
              <a:t>pöördekoridorid</a:t>
            </a:r>
            <a:r>
              <a:rPr lang="en-US" dirty="0"/>
              <a:t> TEN-T </a:t>
            </a:r>
            <a:r>
              <a:rPr lang="en-US" dirty="0" err="1"/>
              <a:t>teedel</a:t>
            </a:r>
            <a:r>
              <a:rPr lang="en-US" dirty="0"/>
              <a:t> ja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teede</a:t>
            </a:r>
            <a:r>
              <a:rPr lang="en-US" dirty="0"/>
              <a:t> </a:t>
            </a:r>
            <a:r>
              <a:rPr lang="en-US" dirty="0" err="1"/>
              <a:t>linnalõikudel</a:t>
            </a:r>
            <a:r>
              <a:rPr lang="en-US" dirty="0"/>
              <a:t>; </a:t>
            </a:r>
            <a:r>
              <a:rPr lang="en-US" dirty="0" err="1"/>
              <a:t>ringristmikel</a:t>
            </a:r>
            <a:r>
              <a:rPr lang="en-US" dirty="0"/>
              <a:t> </a:t>
            </a:r>
            <a:r>
              <a:rPr lang="en-US" dirty="0" err="1"/>
              <a:t>vajalik</a:t>
            </a:r>
            <a:r>
              <a:rPr lang="en-US" dirty="0"/>
              <a:t> raja </a:t>
            </a:r>
            <a:r>
              <a:rPr lang="en-US" dirty="0" err="1"/>
              <a:t>laius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5,0 </a:t>
            </a:r>
            <a:r>
              <a:rPr lang="en-US" sz="2400" dirty="0"/>
              <a:t>(</a:t>
            </a:r>
            <a:r>
              <a:rPr lang="en-US" sz="2400" dirty="0" err="1"/>
              <a:t>probleeme</a:t>
            </a:r>
            <a:r>
              <a:rPr lang="en-US" sz="2400" dirty="0"/>
              <a:t> </a:t>
            </a:r>
            <a:r>
              <a:rPr lang="en-US" sz="2400" dirty="0" err="1"/>
              <a:t>reeglina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ole </a:t>
            </a:r>
            <a:r>
              <a:rPr lang="en-US" sz="2400" dirty="0" err="1"/>
              <a:t>üherajaliste</a:t>
            </a:r>
            <a:r>
              <a:rPr lang="en-US" sz="2400" dirty="0"/>
              <a:t> </a:t>
            </a:r>
            <a:r>
              <a:rPr lang="en-US" sz="2400" dirty="0" err="1"/>
              <a:t>ringidega</a:t>
            </a:r>
            <a:r>
              <a:rPr lang="en-US" sz="2400" dirty="0"/>
              <a:t>, </a:t>
            </a:r>
            <a:r>
              <a:rPr lang="en-US" sz="2400" dirty="0" err="1"/>
              <a:t>vajadusel</a:t>
            </a:r>
            <a:r>
              <a:rPr lang="en-US" sz="2400" dirty="0"/>
              <a:t> </a:t>
            </a:r>
            <a:r>
              <a:rPr lang="en-US" sz="2400" dirty="0" err="1"/>
              <a:t>kasutatakse</a:t>
            </a:r>
            <a:r>
              <a:rPr lang="en-US" sz="2400" dirty="0"/>
              <a:t> </a:t>
            </a:r>
            <a:r>
              <a:rPr lang="en-US" sz="2400" dirty="0" err="1"/>
              <a:t>ülesõidetavat</a:t>
            </a:r>
            <a:r>
              <a:rPr lang="en-US" sz="2400" dirty="0"/>
              <a:t> </a:t>
            </a:r>
            <a:r>
              <a:rPr lang="en-US" sz="2400" dirty="0" err="1"/>
              <a:t>kivisillutisega</a:t>
            </a:r>
            <a:r>
              <a:rPr lang="en-US" sz="2400" dirty="0"/>
              <a:t> </a:t>
            </a:r>
            <a:r>
              <a:rPr lang="en-US" sz="2400" dirty="0" err="1"/>
              <a:t>tsentriala</a:t>
            </a:r>
            <a:r>
              <a:rPr lang="en-US" sz="2400" dirty="0"/>
              <a:t>, </a:t>
            </a:r>
            <a:r>
              <a:rPr lang="en-US" sz="2400" dirty="0" err="1"/>
              <a:t>kuid</a:t>
            </a:r>
            <a:r>
              <a:rPr lang="en-US" sz="2400" dirty="0"/>
              <a:t> </a:t>
            </a:r>
            <a:r>
              <a:rPr lang="en-US" sz="2400" dirty="0" err="1"/>
              <a:t>mitmerajalistel</a:t>
            </a:r>
            <a:r>
              <a:rPr lang="en-US" sz="2400" dirty="0"/>
              <a:t> </a:t>
            </a:r>
            <a:r>
              <a:rPr lang="en-US" sz="2400" dirty="0" err="1"/>
              <a:t>ringidel</a:t>
            </a:r>
            <a:r>
              <a:rPr lang="en-US" sz="2400" dirty="0"/>
              <a:t>, </a:t>
            </a:r>
            <a:r>
              <a:rPr lang="en-US" sz="2400" dirty="0" err="1"/>
              <a:t>eriti</a:t>
            </a:r>
            <a:r>
              <a:rPr lang="en-US" sz="2400" dirty="0"/>
              <a:t> </a:t>
            </a:r>
            <a:r>
              <a:rPr lang="en-US" sz="2400" dirty="0" err="1"/>
              <a:t>turboringidel</a:t>
            </a:r>
            <a:r>
              <a:rPr lang="en-US" sz="2400" dirty="0"/>
              <a:t> </a:t>
            </a:r>
            <a:r>
              <a:rPr lang="en-US" sz="2400" dirty="0" err="1"/>
              <a:t>kus</a:t>
            </a:r>
            <a:r>
              <a:rPr lang="en-US" sz="2400" dirty="0"/>
              <a:t> </a:t>
            </a:r>
            <a:r>
              <a:rPr lang="en-US" sz="2400" dirty="0" err="1"/>
              <a:t>kasutatakse</a:t>
            </a:r>
            <a:r>
              <a:rPr lang="en-US" sz="2400" dirty="0"/>
              <a:t> </a:t>
            </a:r>
            <a:r>
              <a:rPr lang="en-US" sz="2400" dirty="0" err="1"/>
              <a:t>kividest</a:t>
            </a:r>
            <a:r>
              <a:rPr lang="en-US" sz="2400" dirty="0"/>
              <a:t> </a:t>
            </a:r>
            <a:r>
              <a:rPr lang="en-US" sz="2400" dirty="0" err="1"/>
              <a:t>rajaeraldajaid</a:t>
            </a:r>
            <a:r>
              <a:rPr lang="en-US" sz="2400" dirty="0"/>
              <a:t>, on </a:t>
            </a:r>
            <a:r>
              <a:rPr lang="en-US" sz="2400" dirty="0" err="1"/>
              <a:t>rajad</a:t>
            </a:r>
            <a:r>
              <a:rPr lang="en-US" sz="2400" dirty="0"/>
              <a:t> </a:t>
            </a:r>
            <a:r>
              <a:rPr lang="en-US" sz="2400" dirty="0" err="1"/>
              <a:t>liiga</a:t>
            </a:r>
            <a:r>
              <a:rPr lang="en-US" sz="2400" dirty="0"/>
              <a:t> </a:t>
            </a:r>
            <a:r>
              <a:rPr lang="en-US" sz="2400" dirty="0" err="1"/>
              <a:t>kitsad</a:t>
            </a:r>
            <a:r>
              <a:rPr lang="en-US" sz="2400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8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3BAC0-FF2B-F6AC-41C1-BBF9323C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Teenindus</a:t>
            </a:r>
            <a:r>
              <a:rPr lang="en-US" dirty="0"/>
              <a:t> ja 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17F52-8C7F-7A80-8B6F-DAA41EA41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Tankla</a:t>
            </a:r>
            <a:r>
              <a:rPr lang="en-US" dirty="0"/>
              <a:t> </a:t>
            </a:r>
            <a:r>
              <a:rPr lang="en-US" dirty="0" err="1"/>
              <a:t>varjualuse</a:t>
            </a:r>
            <a:r>
              <a:rPr lang="en-US" dirty="0"/>
              <a:t> </a:t>
            </a:r>
            <a:r>
              <a:rPr lang="en-US" dirty="0" err="1"/>
              <a:t>kõrgus</a:t>
            </a:r>
            <a:r>
              <a:rPr lang="en-US" dirty="0"/>
              <a:t> </a:t>
            </a:r>
            <a:r>
              <a:rPr lang="en-US" dirty="0" err="1"/>
              <a:t>täpselt</a:t>
            </a:r>
            <a:r>
              <a:rPr lang="en-US" dirty="0"/>
              <a:t> 4,0 </a:t>
            </a:r>
            <a:r>
              <a:rPr lang="en-US" dirty="0" err="1"/>
              <a:t>järgi</a:t>
            </a:r>
            <a:r>
              <a:rPr lang="en-US" dirty="0"/>
              <a:t>, </a:t>
            </a:r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reaalselt</a:t>
            </a:r>
            <a:r>
              <a:rPr lang="en-US" dirty="0"/>
              <a:t> </a:t>
            </a:r>
            <a:r>
              <a:rPr lang="en-US" dirty="0" err="1"/>
              <a:t>esinevad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4,2 (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isegi</a:t>
            </a:r>
            <a:r>
              <a:rPr lang="en-US" dirty="0"/>
              <a:t> 4,5) – need </a:t>
            </a:r>
            <a:r>
              <a:rPr lang="en-US" dirty="0" err="1"/>
              <a:t>vajaksid</a:t>
            </a:r>
            <a:r>
              <a:rPr lang="en-US" dirty="0"/>
              <a:t> </a:t>
            </a:r>
            <a:r>
              <a:rPr lang="en-US" dirty="0" err="1"/>
              <a:t>eriluba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 pole </a:t>
            </a:r>
            <a:r>
              <a:rPr lang="en-US" dirty="0" err="1"/>
              <a:t>piisav</a:t>
            </a:r>
            <a:endParaRPr lang="en-US" dirty="0"/>
          </a:p>
          <a:p>
            <a:r>
              <a:rPr lang="en-US" dirty="0" err="1"/>
              <a:t>Tihti</a:t>
            </a:r>
            <a:r>
              <a:rPr lang="en-US" dirty="0"/>
              <a:t> on </a:t>
            </a:r>
            <a:r>
              <a:rPr lang="en-US" dirty="0" err="1"/>
              <a:t>tankla</a:t>
            </a:r>
            <a:r>
              <a:rPr lang="en-US" dirty="0"/>
              <a:t> </a:t>
            </a:r>
            <a:r>
              <a:rPr lang="en-US" dirty="0" err="1"/>
              <a:t>veokite</a:t>
            </a:r>
            <a:r>
              <a:rPr lang="en-US" dirty="0"/>
              <a:t> </a:t>
            </a:r>
            <a:r>
              <a:rPr lang="en-US" dirty="0" err="1"/>
              <a:t>tankur</a:t>
            </a:r>
            <a:r>
              <a:rPr lang="en-US" dirty="0"/>
              <a:t>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lähedal</a:t>
            </a:r>
            <a:r>
              <a:rPr lang="en-US" dirty="0"/>
              <a:t> </a:t>
            </a:r>
            <a:r>
              <a:rPr lang="en-US" dirty="0" err="1"/>
              <a:t>sissesõidule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</a:t>
            </a:r>
            <a:r>
              <a:rPr lang="en-US" dirty="0" err="1"/>
              <a:t>tankiv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</a:t>
            </a:r>
            <a:r>
              <a:rPr lang="en-US" dirty="0" err="1"/>
              <a:t>blokeerib</a:t>
            </a:r>
            <a:r>
              <a:rPr lang="en-US" dirty="0"/>
              <a:t> </a:t>
            </a:r>
            <a:r>
              <a:rPr lang="en-US" dirty="0" err="1"/>
              <a:t>teiste</a:t>
            </a:r>
            <a:r>
              <a:rPr lang="en-US" dirty="0"/>
              <a:t> </a:t>
            </a:r>
            <a:r>
              <a:rPr lang="en-US" dirty="0" err="1"/>
              <a:t>sõidukite</a:t>
            </a:r>
            <a:r>
              <a:rPr lang="en-US" dirty="0"/>
              <a:t> </a:t>
            </a:r>
            <a:r>
              <a:rPr lang="en-US" dirty="0" err="1"/>
              <a:t>läbisõidutee</a:t>
            </a:r>
            <a:endParaRPr lang="en-US" dirty="0"/>
          </a:p>
          <a:p>
            <a:r>
              <a:rPr lang="en-US" dirty="0" err="1"/>
              <a:t>Puuduvad</a:t>
            </a:r>
            <a:r>
              <a:rPr lang="en-US" dirty="0"/>
              <a:t> </a:t>
            </a:r>
            <a:r>
              <a:rPr lang="en-US" dirty="0" err="1"/>
              <a:t>piisavalt</a:t>
            </a:r>
            <a:r>
              <a:rPr lang="en-US" dirty="0"/>
              <a:t> </a:t>
            </a:r>
            <a:r>
              <a:rPr lang="en-US" dirty="0" err="1"/>
              <a:t>pikad</a:t>
            </a:r>
            <a:r>
              <a:rPr lang="en-US" dirty="0"/>
              <a:t> </a:t>
            </a:r>
            <a:r>
              <a:rPr lang="en-US" dirty="0" err="1"/>
              <a:t>parkimiskohad</a:t>
            </a:r>
            <a:r>
              <a:rPr lang="en-US" dirty="0"/>
              <a:t>,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hõivata</a:t>
            </a:r>
            <a:r>
              <a:rPr lang="en-US" dirty="0"/>
              <a:t> </a:t>
            </a:r>
            <a:r>
              <a:rPr lang="en-US" dirty="0" err="1"/>
              <a:t>kaks</a:t>
            </a:r>
            <a:r>
              <a:rPr lang="en-US" dirty="0"/>
              <a:t> </a:t>
            </a:r>
            <a:r>
              <a:rPr lang="en-US" dirty="0" err="1"/>
              <a:t>järjestikkust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kohad</a:t>
            </a:r>
            <a:r>
              <a:rPr lang="en-US" dirty="0"/>
              <a:t> on </a:t>
            </a:r>
            <a:r>
              <a:rPr lang="en-US" dirty="0" err="1"/>
              <a:t>paralleelsed</a:t>
            </a:r>
            <a:r>
              <a:rPr lang="en-US" dirty="0"/>
              <a:t> – see on EL </a:t>
            </a:r>
            <a:r>
              <a:rPr lang="en-US" dirty="0" err="1"/>
              <a:t>laiem</a:t>
            </a:r>
            <a:r>
              <a:rPr lang="en-US" dirty="0"/>
              <a:t> </a:t>
            </a:r>
            <a:r>
              <a:rPr lang="en-US" dirty="0" err="1"/>
              <a:t>probleem</a:t>
            </a:r>
            <a:r>
              <a:rPr lang="en-US" dirty="0"/>
              <a:t>, </a:t>
            </a:r>
            <a:r>
              <a:rPr lang="en-US" dirty="0" err="1"/>
              <a:t>lisaks</a:t>
            </a:r>
            <a:r>
              <a:rPr lang="en-US" dirty="0"/>
              <a:t> </a:t>
            </a:r>
            <a:r>
              <a:rPr lang="en-US" dirty="0" err="1"/>
              <a:t>olmetingimustele</a:t>
            </a:r>
            <a:r>
              <a:rPr lang="en-US" dirty="0"/>
              <a:t> ka </a:t>
            </a:r>
            <a:r>
              <a:rPr lang="en-US" dirty="0" err="1"/>
              <a:t>parklate</a:t>
            </a:r>
            <a:r>
              <a:rPr lang="en-US" dirty="0"/>
              <a:t> </a:t>
            </a:r>
            <a:r>
              <a:rPr lang="en-US" dirty="0" err="1"/>
              <a:t>turvalisus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65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220A-AA55-B5E9-6CD3-23D77A77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Ohud</a:t>
            </a:r>
            <a:r>
              <a:rPr lang="en-US" dirty="0"/>
              <a:t>, </a:t>
            </a:r>
            <a:r>
              <a:rPr lang="en-US" dirty="0" err="1"/>
              <a:t>mida</a:t>
            </a:r>
            <a:r>
              <a:rPr lang="en-US" dirty="0"/>
              <a:t> EMS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tekitada</a:t>
            </a:r>
            <a:r>
              <a:rPr lang="en-US" dirty="0"/>
              <a:t> </a:t>
            </a:r>
            <a:r>
              <a:rPr lang="en-US" dirty="0" err="1"/>
              <a:t>teistele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4E0B0-76D9-6140-1202-9F398DFA4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825625"/>
            <a:ext cx="1112740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ruumivajadus</a:t>
            </a:r>
            <a:r>
              <a:rPr lang="en-US" dirty="0"/>
              <a:t> – </a:t>
            </a:r>
            <a:r>
              <a:rPr lang="en-US" dirty="0" err="1"/>
              <a:t>probleem</a:t>
            </a:r>
            <a:r>
              <a:rPr lang="en-US" dirty="0"/>
              <a:t> ka </a:t>
            </a:r>
            <a:r>
              <a:rPr lang="en-US" dirty="0" err="1"/>
              <a:t>tänastel</a:t>
            </a:r>
            <a:r>
              <a:rPr lang="en-US" dirty="0"/>
              <a:t> </a:t>
            </a:r>
            <a:r>
              <a:rPr lang="en-US" dirty="0" err="1"/>
              <a:t>sõidukitel</a:t>
            </a:r>
            <a:r>
              <a:rPr lang="en-US" dirty="0"/>
              <a:t>, </a:t>
            </a:r>
            <a:r>
              <a:rPr lang="en-US" dirty="0" err="1"/>
              <a:t>üldjuhul</a:t>
            </a:r>
            <a:r>
              <a:rPr lang="en-US" dirty="0"/>
              <a:t> </a:t>
            </a:r>
            <a:r>
              <a:rPr lang="en-US" dirty="0" err="1"/>
              <a:t>piirdub</a:t>
            </a:r>
            <a:r>
              <a:rPr lang="en-US" dirty="0"/>
              <a:t> see </a:t>
            </a:r>
            <a:r>
              <a:rPr lang="en-US" dirty="0" err="1"/>
              <a:t>raskete</a:t>
            </a:r>
            <a:r>
              <a:rPr lang="en-US" dirty="0"/>
              <a:t> (3,5+t) </a:t>
            </a:r>
            <a:r>
              <a:rPr lang="en-US" dirty="0" err="1"/>
              <a:t>omavahelise</a:t>
            </a:r>
            <a:r>
              <a:rPr lang="en-US" dirty="0"/>
              <a:t> </a:t>
            </a:r>
            <a:r>
              <a:rPr lang="en-US" dirty="0" err="1"/>
              <a:t>viisakusega</a:t>
            </a:r>
            <a:endParaRPr lang="en-US" dirty="0"/>
          </a:p>
          <a:p>
            <a:r>
              <a:rPr lang="en-US" dirty="0" err="1"/>
              <a:t>Nõrk</a:t>
            </a:r>
            <a:r>
              <a:rPr lang="en-US" dirty="0"/>
              <a:t> </a:t>
            </a:r>
            <a:r>
              <a:rPr lang="en-US" dirty="0" err="1"/>
              <a:t>kiirendus</a:t>
            </a:r>
            <a:r>
              <a:rPr lang="en-US" dirty="0"/>
              <a:t> – </a:t>
            </a:r>
            <a:r>
              <a:rPr lang="en-US" dirty="0" err="1"/>
              <a:t>kiirendusraja</a:t>
            </a:r>
            <a:r>
              <a:rPr lang="en-US" dirty="0"/>
              <a:t> </a:t>
            </a:r>
            <a:r>
              <a:rPr lang="en-US" dirty="0" err="1"/>
              <a:t>pikkus</a:t>
            </a:r>
            <a:r>
              <a:rPr lang="en-US" dirty="0"/>
              <a:t> pole </a:t>
            </a:r>
            <a:r>
              <a:rPr lang="en-US" dirty="0" err="1"/>
              <a:t>piisav</a:t>
            </a:r>
            <a:r>
              <a:rPr lang="en-US" dirty="0"/>
              <a:t> </a:t>
            </a:r>
            <a:r>
              <a:rPr lang="en-US" dirty="0" err="1"/>
              <a:t>maanteekiiruse</a:t>
            </a:r>
            <a:r>
              <a:rPr lang="en-US" dirty="0"/>
              <a:t> </a:t>
            </a:r>
            <a:r>
              <a:rPr lang="en-US" dirty="0" err="1"/>
              <a:t>saavutamiseks</a:t>
            </a:r>
            <a:r>
              <a:rPr lang="en-US" dirty="0"/>
              <a:t>,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erivõimsus</a:t>
            </a:r>
            <a:r>
              <a:rPr lang="en-US" dirty="0"/>
              <a:t> (</a:t>
            </a:r>
            <a:r>
              <a:rPr lang="en-US" dirty="0" err="1"/>
              <a:t>vähemalt</a:t>
            </a:r>
            <a:r>
              <a:rPr lang="en-US" dirty="0"/>
              <a:t> 6 kW/</a:t>
            </a:r>
            <a:r>
              <a:rPr lang="en-US" dirty="0" err="1"/>
              <a:t>tonnile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Probleem</a:t>
            </a:r>
            <a:r>
              <a:rPr lang="en-US" dirty="0"/>
              <a:t> </a:t>
            </a:r>
            <a:r>
              <a:rPr lang="en-US" dirty="0" err="1"/>
              <a:t>juhul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mingil</a:t>
            </a:r>
            <a:r>
              <a:rPr lang="en-US" dirty="0"/>
              <a:t> </a:t>
            </a:r>
            <a:r>
              <a:rPr lang="en-US" dirty="0" err="1"/>
              <a:t>põhjusel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60-tonnine </a:t>
            </a:r>
            <a:r>
              <a:rPr lang="en-US" dirty="0" err="1"/>
              <a:t>pidurdama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põhjustab</a:t>
            </a:r>
            <a:r>
              <a:rPr lang="en-US" dirty="0"/>
              <a:t> see </a:t>
            </a:r>
            <a:r>
              <a:rPr lang="en-US" dirty="0" err="1"/>
              <a:t>muidu</a:t>
            </a:r>
            <a:r>
              <a:rPr lang="en-US" dirty="0"/>
              <a:t> </a:t>
            </a:r>
            <a:r>
              <a:rPr lang="en-US" dirty="0" err="1"/>
              <a:t>ühtlases</a:t>
            </a:r>
            <a:r>
              <a:rPr lang="en-US" dirty="0"/>
              <a:t> </a:t>
            </a:r>
            <a:r>
              <a:rPr lang="en-US" dirty="0" err="1"/>
              <a:t>liiklusvoos</a:t>
            </a:r>
            <a:r>
              <a:rPr lang="en-US" dirty="0"/>
              <a:t> </a:t>
            </a:r>
            <a:r>
              <a:rPr lang="en-US" dirty="0" err="1"/>
              <a:t>ahelreaktsioonid</a:t>
            </a:r>
            <a:endParaRPr lang="en-US" dirty="0"/>
          </a:p>
          <a:p>
            <a:r>
              <a:rPr lang="en-US" dirty="0" err="1"/>
              <a:t>Pidurid</a:t>
            </a:r>
            <a:r>
              <a:rPr lang="en-US" dirty="0"/>
              <a:t> –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tagantvaates</a:t>
            </a:r>
            <a:r>
              <a:rPr lang="en-US" dirty="0"/>
              <a:t> </a:t>
            </a:r>
            <a:r>
              <a:rPr lang="en-US" dirty="0" err="1"/>
              <a:t>suudame</a:t>
            </a:r>
            <a:r>
              <a:rPr lang="en-US" dirty="0"/>
              <a:t> </a:t>
            </a:r>
            <a:r>
              <a:rPr lang="en-US" dirty="0" err="1"/>
              <a:t>eristada</a:t>
            </a:r>
            <a:r>
              <a:rPr lang="en-US" dirty="0"/>
              <a:t> EMS </a:t>
            </a:r>
            <a:r>
              <a:rPr lang="en-US" sz="2400" dirty="0"/>
              <a:t>(</a:t>
            </a:r>
            <a:r>
              <a:rPr lang="en-US" sz="2400" dirty="0" err="1"/>
              <a:t>vajalik</a:t>
            </a:r>
            <a:r>
              <a:rPr lang="en-US" sz="2400" dirty="0"/>
              <a:t> 25m silt)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eest</a:t>
            </a:r>
            <a:r>
              <a:rPr lang="en-US" dirty="0"/>
              <a:t> </a:t>
            </a:r>
            <a:r>
              <a:rPr lang="en-US" dirty="0" err="1"/>
              <a:t>vahet</a:t>
            </a:r>
            <a:r>
              <a:rPr lang="en-US" dirty="0"/>
              <a:t> pole </a:t>
            </a:r>
            <a:r>
              <a:rPr lang="en-US" sz="2400" dirty="0"/>
              <a:t>(</a:t>
            </a:r>
            <a:r>
              <a:rPr lang="en-US" sz="2400" dirty="0" err="1"/>
              <a:t>katsed</a:t>
            </a:r>
            <a:r>
              <a:rPr lang="en-US" sz="2400" dirty="0"/>
              <a:t> </a:t>
            </a:r>
            <a:r>
              <a:rPr lang="en-US" sz="2400" dirty="0" err="1"/>
              <a:t>näitasid</a:t>
            </a:r>
            <a:r>
              <a:rPr lang="en-US" sz="2400" dirty="0"/>
              <a:t> </a:t>
            </a:r>
            <a:r>
              <a:rPr lang="en-US" sz="2400" dirty="0" err="1"/>
              <a:t>võrdselt</a:t>
            </a:r>
            <a:r>
              <a:rPr lang="en-US" sz="2400" dirty="0"/>
              <a:t> head, </a:t>
            </a:r>
            <a:r>
              <a:rPr lang="en-US" sz="2400" dirty="0" err="1"/>
              <a:t>kuid</a:t>
            </a:r>
            <a:r>
              <a:rPr lang="en-US" sz="2400" dirty="0"/>
              <a:t> </a:t>
            </a:r>
            <a:r>
              <a:rPr lang="en-US" sz="2400" dirty="0" err="1"/>
              <a:t>probleemid</a:t>
            </a:r>
            <a:r>
              <a:rPr lang="en-US" sz="2400" dirty="0"/>
              <a:t> </a:t>
            </a:r>
            <a:r>
              <a:rPr lang="en-US" sz="2400" dirty="0" err="1"/>
              <a:t>vanemate</a:t>
            </a:r>
            <a:r>
              <a:rPr lang="en-US" sz="2400" dirty="0"/>
              <a:t> </a:t>
            </a:r>
            <a:r>
              <a:rPr lang="en-US" sz="2400" dirty="0" err="1"/>
              <a:t>haagiste</a:t>
            </a:r>
            <a:r>
              <a:rPr lang="en-US" sz="2400" dirty="0"/>
              <a:t> </a:t>
            </a:r>
            <a:r>
              <a:rPr lang="en-US" sz="2400" dirty="0" err="1"/>
              <a:t>kasutusel</a:t>
            </a:r>
            <a:r>
              <a:rPr lang="en-US" sz="2400" dirty="0"/>
              <a:t> </a:t>
            </a:r>
            <a:r>
              <a:rPr lang="en-US" sz="2400" dirty="0" err="1"/>
              <a:t>uuemate</a:t>
            </a:r>
            <a:r>
              <a:rPr lang="en-US" sz="2400" dirty="0"/>
              <a:t> </a:t>
            </a:r>
            <a:r>
              <a:rPr lang="en-US" sz="2400" dirty="0" err="1"/>
              <a:t>vedukitega</a:t>
            </a:r>
            <a:r>
              <a:rPr lang="en-US" sz="2400" dirty="0"/>
              <a:t>)</a:t>
            </a:r>
          </a:p>
          <a:p>
            <a:r>
              <a:rPr lang="en-US" dirty="0" err="1"/>
              <a:t>Tehniliste</a:t>
            </a:r>
            <a:r>
              <a:rPr lang="en-US" dirty="0"/>
              <a:t> </a:t>
            </a:r>
            <a:r>
              <a:rPr lang="en-US" dirty="0" err="1"/>
              <a:t>rikete</a:t>
            </a:r>
            <a:r>
              <a:rPr lang="en-US" dirty="0"/>
              <a:t> </a:t>
            </a:r>
            <a:r>
              <a:rPr lang="en-US" dirty="0" err="1"/>
              <a:t>puhul</a:t>
            </a:r>
            <a:r>
              <a:rPr lang="en-US" dirty="0"/>
              <a:t>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pukseerimisel</a:t>
            </a:r>
            <a:endParaRPr lang="en-US" dirty="0"/>
          </a:p>
          <a:p>
            <a:pPr lvl="1"/>
            <a:r>
              <a:rPr lang="en-US" dirty="0" err="1"/>
              <a:t>piiratud</a:t>
            </a:r>
            <a:r>
              <a:rPr lang="en-US" dirty="0"/>
              <a:t> </a:t>
            </a:r>
            <a:r>
              <a:rPr lang="en-US" dirty="0" err="1"/>
              <a:t>kalle</a:t>
            </a:r>
            <a:r>
              <a:rPr lang="en-US" dirty="0"/>
              <a:t> (</a:t>
            </a:r>
            <a:r>
              <a:rPr lang="en-US" dirty="0" err="1"/>
              <a:t>Lauluväljaku</a:t>
            </a:r>
            <a:r>
              <a:rPr lang="en-US" dirty="0"/>
              <a:t> </a:t>
            </a:r>
            <a:r>
              <a:rPr lang="en-US" dirty="0" err="1"/>
              <a:t>tõus</a:t>
            </a:r>
            <a:r>
              <a:rPr lang="en-US" dirty="0"/>
              <a:t>, Sossi </a:t>
            </a:r>
            <a:r>
              <a:rPr lang="en-US" dirty="0" err="1"/>
              <a:t>mägi</a:t>
            </a:r>
            <a:r>
              <a:rPr lang="en-US" dirty="0"/>
              <a:t>) – </a:t>
            </a:r>
            <a:r>
              <a:rPr lang="en-US" dirty="0" err="1"/>
              <a:t>piirab</a:t>
            </a:r>
            <a:r>
              <a:rPr lang="en-US" dirty="0"/>
              <a:t>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käiguosa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kardaan</a:t>
            </a:r>
            <a:r>
              <a:rPr lang="en-US" sz="2000" dirty="0"/>
              <a:t> </a:t>
            </a:r>
            <a:r>
              <a:rPr lang="en-US" sz="2000" dirty="0" err="1"/>
              <a:t>sõlme</a:t>
            </a:r>
            <a:r>
              <a:rPr lang="en-US" sz="2000" dirty="0"/>
              <a:t> </a:t>
            </a:r>
            <a:r>
              <a:rPr lang="en-US" sz="2000" dirty="0" err="1"/>
              <a:t>sõidetud</a:t>
            </a:r>
            <a:r>
              <a:rPr lang="en-US" sz="2000" dirty="0"/>
              <a:t>)</a:t>
            </a:r>
            <a:r>
              <a:rPr lang="en-US" dirty="0"/>
              <a:t>; </a:t>
            </a:r>
            <a:r>
              <a:rPr lang="en-US" dirty="0" err="1"/>
              <a:t>mõistlik</a:t>
            </a:r>
            <a:r>
              <a:rPr lang="en-US" dirty="0"/>
              <a:t> </a:t>
            </a:r>
            <a:r>
              <a:rPr lang="en-US" dirty="0" err="1"/>
              <a:t>rikke</a:t>
            </a:r>
            <a:r>
              <a:rPr lang="en-US" dirty="0"/>
              <a:t> </a:t>
            </a:r>
            <a:r>
              <a:rPr lang="en-US" dirty="0" err="1"/>
              <a:t>korral</a:t>
            </a:r>
            <a:r>
              <a:rPr lang="en-US" dirty="0"/>
              <a:t> </a:t>
            </a:r>
            <a:r>
              <a:rPr lang="en-US" dirty="0" err="1"/>
              <a:t>pukseerida</a:t>
            </a:r>
            <a:r>
              <a:rPr lang="en-US" dirty="0"/>
              <a:t> </a:t>
            </a:r>
            <a:r>
              <a:rPr lang="en-US" dirty="0" err="1"/>
              <a:t>eraldi</a:t>
            </a:r>
            <a:r>
              <a:rPr lang="en-US" dirty="0"/>
              <a:t> </a:t>
            </a:r>
            <a:r>
              <a:rPr lang="en-US" dirty="0" err="1"/>
              <a:t>veduk</a:t>
            </a:r>
            <a:r>
              <a:rPr lang="en-US" dirty="0"/>
              <a:t> ja </a:t>
            </a:r>
            <a:r>
              <a:rPr lang="en-US" dirty="0" err="1"/>
              <a:t>lisahaagis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D82C-EB7C-3D0D-E933-8D79BBFC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Teemad</a:t>
            </a:r>
            <a:r>
              <a:rPr lang="en-US" dirty="0"/>
              <a:t>, mis </a:t>
            </a:r>
            <a:r>
              <a:rPr lang="en-US" dirty="0" err="1"/>
              <a:t>haakuvad</a:t>
            </a:r>
            <a:r>
              <a:rPr lang="en-US" dirty="0"/>
              <a:t> </a:t>
            </a:r>
            <a:r>
              <a:rPr lang="en-US" dirty="0" err="1"/>
              <a:t>kõigiga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933FC-703E-864D-D515-29568BDC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Vasakpöördekoridorid</a:t>
            </a:r>
            <a:r>
              <a:rPr lang="en-US" dirty="0"/>
              <a:t>  </a:t>
            </a:r>
            <a:r>
              <a:rPr lang="en-US" dirty="0" err="1"/>
              <a:t>lõikuvad</a:t>
            </a:r>
            <a:endParaRPr lang="en-US" dirty="0"/>
          </a:p>
          <a:p>
            <a:pPr lvl="1"/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fooritsüklid</a:t>
            </a:r>
            <a:r>
              <a:rPr lang="en-US" dirty="0"/>
              <a:t> on </a:t>
            </a:r>
            <a:r>
              <a:rPr lang="en-US" dirty="0" err="1"/>
              <a:t>halvasti</a:t>
            </a:r>
            <a:r>
              <a:rPr lang="en-US" dirty="0"/>
              <a:t> </a:t>
            </a:r>
            <a:r>
              <a:rPr lang="en-US" dirty="0" err="1"/>
              <a:t>korraldatud</a:t>
            </a:r>
            <a:r>
              <a:rPr lang="en-US" dirty="0"/>
              <a:t> ja </a:t>
            </a:r>
            <a:r>
              <a:rPr lang="en-US" dirty="0" err="1"/>
              <a:t>vasakpöörded</a:t>
            </a:r>
            <a:r>
              <a:rPr lang="en-US" dirty="0"/>
              <a:t> </a:t>
            </a:r>
            <a:r>
              <a:rPr lang="en-US" dirty="0" err="1"/>
              <a:t>toimivad</a:t>
            </a:r>
            <a:r>
              <a:rPr lang="en-US" dirty="0"/>
              <a:t> </a:t>
            </a:r>
            <a:r>
              <a:rPr lang="en-US" dirty="0" err="1"/>
              <a:t>korraga</a:t>
            </a:r>
            <a:endParaRPr lang="en-US" dirty="0"/>
          </a:p>
          <a:p>
            <a:pPr lvl="1"/>
            <a:r>
              <a:rPr lang="en-US" dirty="0" err="1"/>
              <a:t>pikem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</a:t>
            </a:r>
            <a:r>
              <a:rPr lang="en-US" dirty="0" err="1"/>
              <a:t>võtab</a:t>
            </a:r>
            <a:r>
              <a:rPr lang="en-US" dirty="0"/>
              <a:t> </a:t>
            </a:r>
            <a:r>
              <a:rPr lang="en-US" dirty="0" err="1"/>
              <a:t>pööret</a:t>
            </a:r>
            <a:r>
              <a:rPr lang="en-US" dirty="0"/>
              <a:t> </a:t>
            </a:r>
            <a:r>
              <a:rPr lang="en-US" dirty="0" err="1"/>
              <a:t>suurema</a:t>
            </a:r>
            <a:r>
              <a:rPr lang="en-US" dirty="0"/>
              <a:t> </a:t>
            </a:r>
            <a:r>
              <a:rPr lang="en-US" dirty="0" err="1"/>
              <a:t>kaarega</a:t>
            </a:r>
            <a:r>
              <a:rPr lang="en-US" dirty="0"/>
              <a:t>, </a:t>
            </a:r>
            <a:r>
              <a:rPr lang="en-US" dirty="0" err="1"/>
              <a:t>üle</a:t>
            </a:r>
            <a:r>
              <a:rPr lang="en-US" dirty="0"/>
              <a:t> </a:t>
            </a:r>
            <a:r>
              <a:rPr lang="en-US" dirty="0" err="1"/>
              <a:t>kahe</a:t>
            </a:r>
            <a:r>
              <a:rPr lang="en-US" dirty="0"/>
              <a:t> rea</a:t>
            </a:r>
          </a:p>
          <a:p>
            <a:r>
              <a:rPr lang="en-US" dirty="0" err="1"/>
              <a:t>Aeglased</a:t>
            </a:r>
            <a:r>
              <a:rPr lang="en-US" dirty="0"/>
              <a:t> </a:t>
            </a:r>
            <a:r>
              <a:rPr lang="en-US" dirty="0" err="1"/>
              <a:t>ohud</a:t>
            </a:r>
            <a:r>
              <a:rPr lang="en-US" dirty="0"/>
              <a:t> - max </a:t>
            </a:r>
            <a:r>
              <a:rPr lang="en-US" dirty="0" err="1"/>
              <a:t>kiirus</a:t>
            </a:r>
            <a:r>
              <a:rPr lang="en-US" dirty="0"/>
              <a:t> on </a:t>
            </a:r>
            <a:r>
              <a:rPr lang="en-US" dirty="0" err="1"/>
              <a:t>piirkiirusest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20 km/h </a:t>
            </a:r>
            <a:r>
              <a:rPr lang="en-US" dirty="0" err="1"/>
              <a:t>madalam</a:t>
            </a:r>
            <a:endParaRPr lang="en-US" dirty="0"/>
          </a:p>
          <a:p>
            <a:pPr lvl="1"/>
            <a:r>
              <a:rPr lang="en-US" dirty="0"/>
              <a:t>Oht “</a:t>
            </a:r>
            <a:r>
              <a:rPr lang="en-US" dirty="0" err="1"/>
              <a:t>viimase</a:t>
            </a:r>
            <a:r>
              <a:rPr lang="en-US" dirty="0"/>
              <a:t> </a:t>
            </a:r>
            <a:r>
              <a:rPr lang="en-US" dirty="0" err="1"/>
              <a:t>hetke</a:t>
            </a:r>
            <a:r>
              <a:rPr lang="en-US" dirty="0"/>
              <a:t> </a:t>
            </a:r>
            <a:r>
              <a:rPr lang="en-US" dirty="0" err="1"/>
              <a:t>möödasõidus</a:t>
            </a:r>
            <a:r>
              <a:rPr lang="en-US" dirty="0"/>
              <a:t>” </a:t>
            </a:r>
            <a:r>
              <a:rPr lang="en-US" dirty="0" err="1"/>
              <a:t>järel</a:t>
            </a:r>
            <a:r>
              <a:rPr lang="en-US" dirty="0"/>
              <a:t> </a:t>
            </a:r>
            <a:r>
              <a:rPr lang="en-US" dirty="0" err="1"/>
              <a:t>tulija</a:t>
            </a:r>
            <a:r>
              <a:rPr lang="en-US" dirty="0"/>
              <a:t> </a:t>
            </a:r>
            <a:r>
              <a:rPr lang="en-US" dirty="0" err="1"/>
              <a:t>jaoks</a:t>
            </a:r>
            <a:endParaRPr lang="en-US" dirty="0"/>
          </a:p>
          <a:p>
            <a:pPr lvl="1"/>
            <a:r>
              <a:rPr lang="en-US" dirty="0" err="1"/>
              <a:t>Traktor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mopeedauto</a:t>
            </a:r>
            <a:r>
              <a:rPr lang="en-US" dirty="0"/>
              <a:t> 110 alas? </a:t>
            </a:r>
            <a:r>
              <a:rPr lang="en-US" dirty="0" err="1"/>
              <a:t>Teehooldaja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Waze/</a:t>
            </a:r>
            <a:r>
              <a:rPr lang="en-US" dirty="0" err="1"/>
              <a:t>tarktee</a:t>
            </a:r>
            <a:r>
              <a:rPr lang="en-US" dirty="0"/>
              <a:t> </a:t>
            </a:r>
            <a:r>
              <a:rPr lang="en-US" dirty="0" err="1"/>
              <a:t>hoiatused</a:t>
            </a:r>
            <a:r>
              <a:rPr lang="en-US" dirty="0"/>
              <a:t> </a:t>
            </a:r>
            <a:r>
              <a:rPr lang="en-US" dirty="0" err="1"/>
              <a:t>aeglastest</a:t>
            </a:r>
            <a:r>
              <a:rPr lang="en-US" dirty="0"/>
              <a:t> teel?</a:t>
            </a:r>
          </a:p>
          <a:p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liiguvad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3 (2) </a:t>
            </a:r>
            <a:r>
              <a:rPr lang="en-US" dirty="0" err="1"/>
              <a:t>sekundist</a:t>
            </a:r>
            <a:r>
              <a:rPr lang="en-US" dirty="0"/>
              <a:t> </a:t>
            </a:r>
            <a:r>
              <a:rPr lang="en-US" dirty="0" err="1"/>
              <a:t>väiksema</a:t>
            </a:r>
            <a:r>
              <a:rPr lang="en-US" dirty="0"/>
              <a:t> </a:t>
            </a:r>
            <a:r>
              <a:rPr lang="en-US" dirty="0" err="1"/>
              <a:t>pikivahega</a:t>
            </a:r>
            <a:endParaRPr lang="en-US" dirty="0"/>
          </a:p>
          <a:p>
            <a:pPr lvl="1"/>
            <a:r>
              <a:rPr lang="en-US" dirty="0" err="1"/>
              <a:t>Kütuseökonoomia</a:t>
            </a:r>
            <a:r>
              <a:rPr lang="en-US" dirty="0"/>
              <a:t> – on </a:t>
            </a:r>
            <a:r>
              <a:rPr lang="en-US" dirty="0" err="1"/>
              <a:t>hakatud</a:t>
            </a:r>
            <a:r>
              <a:rPr lang="en-US" dirty="0"/>
              <a:t> </a:t>
            </a:r>
            <a:r>
              <a:rPr lang="en-US" dirty="0" err="1"/>
              <a:t>loobuma</a:t>
            </a:r>
            <a:r>
              <a:rPr lang="en-US" dirty="0"/>
              <a:t> </a:t>
            </a:r>
            <a:r>
              <a:rPr lang="en-US" dirty="0" err="1"/>
              <a:t>lisatasudest</a:t>
            </a:r>
            <a:r>
              <a:rPr lang="en-US" dirty="0"/>
              <a:t> </a:t>
            </a:r>
            <a:r>
              <a:rPr lang="en-US" dirty="0" err="1"/>
              <a:t>kütusesäästust</a:t>
            </a:r>
            <a:endParaRPr lang="en-US" dirty="0"/>
          </a:p>
          <a:p>
            <a:pPr lvl="1"/>
            <a:r>
              <a:rPr lang="en-US" dirty="0"/>
              <a:t>LPG </a:t>
            </a:r>
            <a:r>
              <a:rPr lang="en-US" dirty="0" err="1"/>
              <a:t>avarii</a:t>
            </a:r>
            <a:r>
              <a:rPr lang="en-US" dirty="0"/>
              <a:t> </a:t>
            </a:r>
            <a:r>
              <a:rPr lang="en-US" dirty="0" err="1"/>
              <a:t>Pärnu</a:t>
            </a:r>
            <a:r>
              <a:rPr lang="en-US" dirty="0"/>
              <a:t> </a:t>
            </a:r>
            <a:r>
              <a:rPr lang="en-US" dirty="0" err="1"/>
              <a:t>maanteel</a:t>
            </a:r>
            <a:r>
              <a:rPr lang="en-US" dirty="0"/>
              <a:t> – </a:t>
            </a:r>
            <a:r>
              <a:rPr lang="en-US" dirty="0" err="1"/>
              <a:t>isegi</a:t>
            </a:r>
            <a:r>
              <a:rPr lang="en-US" dirty="0"/>
              <a:t> </a:t>
            </a:r>
            <a:r>
              <a:rPr lang="en-US" dirty="0" err="1"/>
              <a:t>ohtlikel</a:t>
            </a:r>
            <a:r>
              <a:rPr lang="en-US" dirty="0"/>
              <a:t> </a:t>
            </a:r>
            <a:r>
              <a:rPr lang="en-US" dirty="0" err="1"/>
              <a:t>veostel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järgita</a:t>
            </a:r>
            <a:r>
              <a:rPr lang="en-US" dirty="0"/>
              <a:t> </a:t>
            </a:r>
            <a:r>
              <a:rPr lang="en-US" dirty="0" err="1"/>
              <a:t>reegleid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65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5F22-FD37-6D46-309F-A43CE78C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352631"/>
            <a:ext cx="10515600" cy="1325563"/>
          </a:xfrm>
        </p:spPr>
        <p:txBody>
          <a:bodyPr/>
          <a:lstStyle/>
          <a:p>
            <a:r>
              <a:rPr lang="en-US" dirty="0" err="1"/>
              <a:t>Möödasõit</a:t>
            </a:r>
            <a:r>
              <a:rPr lang="en-US" dirty="0"/>
              <a:t> ja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nähtavus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FC8E9-8852-CD15-5D39-5DF428EF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73381"/>
            <a:ext cx="11159075" cy="3903581"/>
          </a:xfrm>
        </p:spPr>
        <p:txBody>
          <a:bodyPr/>
          <a:lstStyle/>
          <a:p>
            <a:r>
              <a:rPr lang="en-US" dirty="0" err="1"/>
              <a:t>Varasemalt</a:t>
            </a:r>
            <a:r>
              <a:rPr lang="en-US" dirty="0"/>
              <a:t> </a:t>
            </a:r>
            <a:r>
              <a:rPr lang="en-US" dirty="0" err="1"/>
              <a:t>eeldati</a:t>
            </a:r>
            <a:r>
              <a:rPr lang="en-US" dirty="0"/>
              <a:t>, et </a:t>
            </a:r>
            <a:r>
              <a:rPr lang="en-US" dirty="0" err="1"/>
              <a:t>möödasõidul</a:t>
            </a:r>
            <a:r>
              <a:rPr lang="en-US" dirty="0"/>
              <a:t> </a:t>
            </a:r>
            <a:r>
              <a:rPr lang="en-US" dirty="0" err="1"/>
              <a:t>ületatakse</a:t>
            </a:r>
            <a:r>
              <a:rPr lang="en-US" dirty="0"/>
              <a:t> </a:t>
            </a:r>
            <a:r>
              <a:rPr lang="en-US" dirty="0" err="1"/>
              <a:t>mõõdukalt</a:t>
            </a:r>
            <a:r>
              <a:rPr lang="en-US" dirty="0"/>
              <a:t> </a:t>
            </a:r>
            <a:r>
              <a:rPr lang="en-US" dirty="0" err="1"/>
              <a:t>kiirust</a:t>
            </a:r>
            <a:r>
              <a:rPr lang="en-US" dirty="0"/>
              <a:t>, </a:t>
            </a:r>
            <a:r>
              <a:rPr lang="en-US" dirty="0" err="1"/>
              <a:t>projektkiirus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tase +10</a:t>
            </a:r>
          </a:p>
          <a:p>
            <a:r>
              <a:rPr lang="en-US" dirty="0" err="1"/>
              <a:t>Praegu</a:t>
            </a:r>
            <a:r>
              <a:rPr lang="en-US" dirty="0"/>
              <a:t> </a:t>
            </a:r>
            <a:r>
              <a:rPr lang="en-US" dirty="0" err="1"/>
              <a:t>projektkiirus</a:t>
            </a:r>
            <a:r>
              <a:rPr lang="en-US" dirty="0"/>
              <a:t> =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piirkiirus</a:t>
            </a:r>
            <a:r>
              <a:rPr lang="en-US" sz="2400" dirty="0"/>
              <a:t>, </a:t>
            </a:r>
            <a:r>
              <a:rPr lang="en-US" sz="2000" dirty="0" err="1"/>
              <a:t>kahandatud</a:t>
            </a:r>
            <a:r>
              <a:rPr lang="en-US" sz="2000" dirty="0"/>
              <a:t> on ka </a:t>
            </a:r>
            <a:r>
              <a:rPr lang="en-US" sz="2000" dirty="0" err="1"/>
              <a:t>karistuse</a:t>
            </a:r>
            <a:r>
              <a:rPr lang="en-US" sz="2000" dirty="0"/>
              <a:t> </a:t>
            </a:r>
            <a:r>
              <a:rPr lang="en-US" sz="2000" dirty="0" err="1"/>
              <a:t>tolerantsi</a:t>
            </a:r>
            <a:endParaRPr lang="en-US" dirty="0"/>
          </a:p>
          <a:p>
            <a:r>
              <a:rPr lang="en-US" sz="2400" dirty="0" err="1"/>
              <a:t>Oleme</a:t>
            </a:r>
            <a:r>
              <a:rPr lang="en-US" sz="2400" dirty="0"/>
              <a:t> </a:t>
            </a:r>
            <a:r>
              <a:rPr lang="en-US" sz="2400" dirty="0" err="1"/>
              <a:t>seisukohal</a:t>
            </a:r>
            <a:r>
              <a:rPr lang="en-US" sz="2400" dirty="0"/>
              <a:t>, et M71T2 on </a:t>
            </a:r>
            <a:r>
              <a:rPr lang="en-US" sz="2400" dirty="0" err="1"/>
              <a:t>tegemist</a:t>
            </a:r>
            <a:r>
              <a:rPr lang="en-US" sz="2400" dirty="0"/>
              <a:t> </a:t>
            </a:r>
            <a:r>
              <a:rPr lang="en-US" sz="2400" dirty="0" err="1"/>
              <a:t>möödasõiduks</a:t>
            </a:r>
            <a:r>
              <a:rPr lang="en-US" sz="2400" dirty="0"/>
              <a:t> </a:t>
            </a:r>
            <a:r>
              <a:rPr lang="en-US" sz="2400" dirty="0" err="1"/>
              <a:t>vajaliku</a:t>
            </a:r>
            <a:r>
              <a:rPr lang="en-US" sz="2400" dirty="0"/>
              <a:t> </a:t>
            </a:r>
            <a:r>
              <a:rPr lang="en-US" sz="2400" dirty="0" err="1"/>
              <a:t>teepikkusega</a:t>
            </a:r>
            <a:r>
              <a:rPr lang="en-US" sz="2400" dirty="0"/>
              <a:t>, </a:t>
            </a:r>
            <a:r>
              <a:rPr lang="en-US" sz="2400" b="1" dirty="0" err="1"/>
              <a:t>arvestamata</a:t>
            </a:r>
            <a:r>
              <a:rPr lang="en-US" sz="2400" b="1" dirty="0"/>
              <a:t> </a:t>
            </a:r>
            <a:r>
              <a:rPr lang="en-US" sz="2400" b="1" dirty="0" err="1"/>
              <a:t>võimaliku</a:t>
            </a:r>
            <a:r>
              <a:rPr lang="en-US" sz="2400" b="1" dirty="0"/>
              <a:t> </a:t>
            </a:r>
            <a:r>
              <a:rPr lang="en-US" sz="2400" b="1" dirty="0" err="1"/>
              <a:t>vastutulijaga</a:t>
            </a:r>
            <a:r>
              <a:rPr lang="en-US" sz="2400" b="1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≠ </a:t>
            </a:r>
            <a:r>
              <a:rPr lang="en-US" sz="2400" dirty="0" err="1">
                <a:solidFill>
                  <a:srgbClr val="FF0000"/>
                </a:solidFill>
              </a:rPr>
              <a:t>ohutu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möödasõidunähtavus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Seda </a:t>
            </a:r>
            <a:r>
              <a:rPr lang="en-US" sz="2000" dirty="0" err="1"/>
              <a:t>enam</a:t>
            </a:r>
            <a:r>
              <a:rPr lang="en-US" sz="2000" dirty="0"/>
              <a:t>, et MNT 2011 </a:t>
            </a:r>
            <a:r>
              <a:rPr lang="en-US" sz="2000" dirty="0" err="1"/>
              <a:t>seisukohad</a:t>
            </a:r>
            <a:r>
              <a:rPr lang="en-US" sz="2000" dirty="0"/>
              <a:t> on </a:t>
            </a:r>
            <a:r>
              <a:rPr lang="en-US" sz="2000" dirty="0" err="1"/>
              <a:t>olnud</a:t>
            </a:r>
            <a:r>
              <a:rPr lang="en-US" sz="2000" dirty="0"/>
              <a:t> M71 </a:t>
            </a:r>
            <a:r>
              <a:rPr lang="en-US" sz="2000" dirty="0" err="1"/>
              <a:t>sisust</a:t>
            </a:r>
            <a:r>
              <a:rPr lang="en-US" sz="2000" dirty="0"/>
              <a:t> </a:t>
            </a:r>
            <a:r>
              <a:rPr lang="en-US" sz="2000" dirty="0" err="1"/>
              <a:t>väga</a:t>
            </a:r>
            <a:r>
              <a:rPr lang="en-US" sz="2000" dirty="0"/>
              <a:t> </a:t>
            </a:r>
            <a:r>
              <a:rPr lang="en-US" sz="2000" dirty="0" err="1"/>
              <a:t>palju</a:t>
            </a:r>
            <a:r>
              <a:rPr lang="en-US" sz="2000" dirty="0"/>
              <a:t> </a:t>
            </a:r>
            <a:r>
              <a:rPr lang="en-US" sz="2000" dirty="0" err="1"/>
              <a:t>erinevad</a:t>
            </a:r>
            <a:endParaRPr lang="en-US" sz="2000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591D1864-F579-B225-6308-89EC3BEBB7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048286"/>
              </p:ext>
            </p:extLst>
          </p:nvPr>
        </p:nvGraphicFramePr>
        <p:xfrm>
          <a:off x="7630733" y="48341"/>
          <a:ext cx="450867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398">
                  <a:extLst>
                    <a:ext uri="{9D8B030D-6E8A-4147-A177-3AD203B41FA5}">
                      <a16:colId xmlns:a16="http://schemas.microsoft.com/office/drawing/2014/main" val="3050023398"/>
                    </a:ext>
                  </a:extLst>
                </a:gridCol>
                <a:gridCol w="602778">
                  <a:extLst>
                    <a:ext uri="{9D8B030D-6E8A-4147-A177-3AD203B41FA5}">
                      <a16:colId xmlns:a16="http://schemas.microsoft.com/office/drawing/2014/main" val="2063576687"/>
                    </a:ext>
                  </a:extLst>
                </a:gridCol>
                <a:gridCol w="677523">
                  <a:extLst>
                    <a:ext uri="{9D8B030D-6E8A-4147-A177-3AD203B41FA5}">
                      <a16:colId xmlns:a16="http://schemas.microsoft.com/office/drawing/2014/main" val="1150195454"/>
                    </a:ext>
                  </a:extLst>
                </a:gridCol>
                <a:gridCol w="1196875">
                  <a:extLst>
                    <a:ext uri="{9D8B030D-6E8A-4147-A177-3AD203B41FA5}">
                      <a16:colId xmlns:a16="http://schemas.microsoft.com/office/drawing/2014/main" val="3407389883"/>
                    </a:ext>
                  </a:extLst>
                </a:gridCol>
                <a:gridCol w="1062104">
                  <a:extLst>
                    <a:ext uri="{9D8B030D-6E8A-4147-A177-3AD203B41FA5}">
                      <a16:colId xmlns:a16="http://schemas.microsoft.com/office/drawing/2014/main" val="7426367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M 71 (</a:t>
                      </a:r>
                      <a:r>
                        <a:rPr lang="en-US" dirty="0" err="1"/>
                        <a:t>kehtiv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err="1"/>
                        <a:t>Määruses</a:t>
                      </a:r>
                      <a:r>
                        <a:rPr lang="en-US" dirty="0"/>
                        <a:t> 106 (</a:t>
                      </a:r>
                      <a:r>
                        <a:rPr lang="en-US" dirty="0" err="1"/>
                        <a:t>kuni</a:t>
                      </a:r>
                      <a:r>
                        <a:rPr lang="en-US" dirty="0"/>
                        <a:t> 2023)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169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kiirus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Rahuldav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Erandlik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272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6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086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782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40653"/>
                  </a:ext>
                </a:extLst>
              </a:tr>
            </a:tbl>
          </a:graphicData>
        </a:graphic>
      </p:graphicFrame>
      <p:pic>
        <p:nvPicPr>
          <p:cNvPr id="8" name="Picture 7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D065AFC8-A9B1-970A-1154-CB4F9EBFD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 contras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45353" y="4316545"/>
            <a:ext cx="1828338" cy="2968129"/>
          </a:xfrm>
          <a:prstGeom prst="rect">
            <a:avLst/>
          </a:prstGeom>
        </p:spPr>
      </p:pic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2FC37BED-C995-220F-5A8D-619D437A1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182388" y="4113694"/>
            <a:ext cx="1909493" cy="3454985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64A770E-EDC5-2B45-78E9-1D788C852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765" y="4900166"/>
            <a:ext cx="4613767" cy="19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77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E38E-B05B-318E-AE28-1D80483E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Möödasõit</a:t>
            </a:r>
            <a:r>
              <a:rPr lang="en-US" dirty="0"/>
              <a:t> EMS </a:t>
            </a:r>
            <a:r>
              <a:rPr lang="en-US" dirty="0" err="1"/>
              <a:t>autorongist</a:t>
            </a:r>
            <a:r>
              <a:rPr lang="en-US" dirty="0"/>
              <a:t> 25,25 vs 16,5 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A40FC-D7F4-6D8D-8D84-CAAD59B34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1" y="1825624"/>
            <a:ext cx="11291454" cy="490075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/>
              <a:t>Eeldusel</a:t>
            </a:r>
            <a:r>
              <a:rPr lang="en-US" b="1" dirty="0"/>
              <a:t>, et </a:t>
            </a:r>
            <a:r>
              <a:rPr lang="en-US" b="1" dirty="0" err="1"/>
              <a:t>möödasõit</a:t>
            </a:r>
            <a:r>
              <a:rPr lang="en-US" b="1" dirty="0"/>
              <a:t> </a:t>
            </a:r>
            <a:r>
              <a:rPr lang="en-US" b="1" dirty="0" err="1"/>
              <a:t>tehakse</a:t>
            </a:r>
            <a:r>
              <a:rPr lang="en-US" b="1" dirty="0"/>
              <a:t> </a:t>
            </a:r>
            <a:r>
              <a:rPr lang="en-US" b="1" dirty="0" err="1"/>
              <a:t>lennult</a:t>
            </a:r>
            <a:r>
              <a:rPr lang="en-US" b="1" dirty="0"/>
              <a:t> (v1=90, v2=70)</a:t>
            </a:r>
          </a:p>
          <a:p>
            <a:pPr lvl="1"/>
            <a:r>
              <a:rPr lang="en-US" dirty="0"/>
              <a:t>16,5 m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möödumine</a:t>
            </a:r>
            <a:r>
              <a:rPr lang="en-US" dirty="0"/>
              <a:t> </a:t>
            </a:r>
            <a:r>
              <a:rPr lang="en-US" dirty="0" err="1"/>
              <a:t>enamlevinud</a:t>
            </a:r>
            <a:r>
              <a:rPr lang="en-US" dirty="0"/>
              <a:t> </a:t>
            </a:r>
            <a:r>
              <a:rPr lang="en-US" dirty="0" err="1"/>
              <a:t>sadulrongist</a:t>
            </a:r>
            <a:endParaRPr lang="en-US" dirty="0"/>
          </a:p>
          <a:p>
            <a:pPr lvl="2"/>
            <a:r>
              <a:rPr lang="en-US" dirty="0" err="1"/>
              <a:t>Manöövri</a:t>
            </a:r>
            <a:r>
              <a:rPr lang="en-US" dirty="0"/>
              <a:t> </a:t>
            </a:r>
            <a:r>
              <a:rPr lang="en-US" dirty="0" err="1"/>
              <a:t>alghetkel</a:t>
            </a:r>
            <a:r>
              <a:rPr lang="en-US" dirty="0"/>
              <a:t> (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rajast</a:t>
            </a:r>
            <a:r>
              <a:rPr lang="en-US" dirty="0"/>
              <a:t> </a:t>
            </a:r>
            <a:r>
              <a:rPr lang="en-US" dirty="0" err="1"/>
              <a:t>väljutakse</a:t>
            </a:r>
            <a:r>
              <a:rPr lang="en-US" dirty="0"/>
              <a:t>) on </a:t>
            </a:r>
            <a:r>
              <a:rPr lang="en-US" dirty="0" err="1"/>
              <a:t>vahe</a:t>
            </a:r>
            <a:r>
              <a:rPr lang="en-US" dirty="0"/>
              <a:t> 1 </a:t>
            </a:r>
            <a:r>
              <a:rPr lang="en-US" dirty="0" err="1"/>
              <a:t>sekund</a:t>
            </a:r>
            <a:r>
              <a:rPr lang="en-US" dirty="0"/>
              <a:t> </a:t>
            </a:r>
            <a:r>
              <a:rPr lang="en-US" dirty="0" err="1"/>
              <a:t>ehk</a:t>
            </a:r>
            <a:r>
              <a:rPr lang="en-US" dirty="0"/>
              <a:t> 25 m</a:t>
            </a:r>
          </a:p>
          <a:p>
            <a:pPr lvl="2"/>
            <a:r>
              <a:rPr lang="en-US" dirty="0" err="1"/>
              <a:t>Järgijõudmine</a:t>
            </a:r>
            <a:r>
              <a:rPr lang="en-US" dirty="0"/>
              <a:t> ja </a:t>
            </a:r>
            <a:r>
              <a:rPr lang="en-US" dirty="0" err="1"/>
              <a:t>kohakuti</a:t>
            </a:r>
            <a:r>
              <a:rPr lang="en-US" dirty="0"/>
              <a:t> </a:t>
            </a:r>
            <a:r>
              <a:rPr lang="en-US" dirty="0" err="1"/>
              <a:t>jõudmine</a:t>
            </a:r>
            <a:r>
              <a:rPr lang="en-US" dirty="0"/>
              <a:t> on </a:t>
            </a:r>
            <a:r>
              <a:rPr lang="en-US" dirty="0" err="1"/>
              <a:t>kokku</a:t>
            </a:r>
            <a:r>
              <a:rPr lang="en-US" dirty="0"/>
              <a:t> 25+16,5 =41,5 m – </a:t>
            </a:r>
            <a:r>
              <a:rPr lang="en-US" dirty="0" err="1"/>
              <a:t>selle</a:t>
            </a:r>
            <a:r>
              <a:rPr lang="en-US" dirty="0"/>
              <a:t> maa </a:t>
            </a:r>
            <a:r>
              <a:rPr lang="en-US" dirty="0" err="1"/>
              <a:t>saavutamine</a:t>
            </a:r>
            <a:r>
              <a:rPr lang="en-US" dirty="0"/>
              <a:t> </a:t>
            </a:r>
            <a:r>
              <a:rPr lang="en-US" dirty="0" err="1"/>
              <a:t>kiiruste</a:t>
            </a:r>
            <a:r>
              <a:rPr lang="en-US" dirty="0"/>
              <a:t> </a:t>
            </a:r>
            <a:r>
              <a:rPr lang="en-US" dirty="0" err="1"/>
              <a:t>vahega</a:t>
            </a:r>
            <a:r>
              <a:rPr lang="en-US" dirty="0"/>
              <a:t> 5 m/s </a:t>
            </a:r>
            <a:r>
              <a:rPr lang="en-US" dirty="0" err="1"/>
              <a:t>võtab</a:t>
            </a:r>
            <a:r>
              <a:rPr lang="en-US" dirty="0"/>
              <a:t> 8+ </a:t>
            </a:r>
            <a:r>
              <a:rPr lang="en-US" dirty="0" err="1"/>
              <a:t>sekundit</a:t>
            </a:r>
            <a:endParaRPr lang="en-US" dirty="0"/>
          </a:p>
          <a:p>
            <a:pPr lvl="2"/>
            <a:r>
              <a:rPr lang="en-US" dirty="0" err="1"/>
              <a:t>Möödumine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</a:t>
            </a:r>
            <a:r>
              <a:rPr lang="en-US" dirty="0" err="1"/>
              <a:t>möödasõidetavaga</a:t>
            </a:r>
            <a:r>
              <a:rPr lang="en-US" dirty="0"/>
              <a:t> </a:t>
            </a:r>
            <a:r>
              <a:rPr lang="en-US" dirty="0" err="1"/>
              <a:t>jääks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1 </a:t>
            </a:r>
            <a:r>
              <a:rPr lang="en-US" dirty="0" err="1"/>
              <a:t>sekund</a:t>
            </a:r>
            <a:r>
              <a:rPr lang="en-US" dirty="0"/>
              <a:t> on </a:t>
            </a:r>
            <a:r>
              <a:rPr lang="en-US" dirty="0" err="1"/>
              <a:t>enamsõidetud</a:t>
            </a:r>
            <a:r>
              <a:rPr lang="en-US" dirty="0"/>
              <a:t> </a:t>
            </a:r>
            <a:r>
              <a:rPr lang="en-US" dirty="0" err="1"/>
              <a:t>teepikkuses</a:t>
            </a:r>
            <a:r>
              <a:rPr lang="en-US" dirty="0"/>
              <a:t> 25+5 </a:t>
            </a:r>
            <a:r>
              <a:rPr lang="en-US" dirty="0" err="1"/>
              <a:t>ehk</a:t>
            </a:r>
            <a:r>
              <a:rPr lang="en-US" dirty="0"/>
              <a:t> 30 </a:t>
            </a:r>
            <a:r>
              <a:rPr lang="en-US" dirty="0" err="1"/>
              <a:t>meetrit</a:t>
            </a:r>
            <a:r>
              <a:rPr lang="en-US" dirty="0"/>
              <a:t> = 6 </a:t>
            </a:r>
            <a:r>
              <a:rPr lang="en-US" dirty="0" err="1"/>
              <a:t>sekundit</a:t>
            </a:r>
            <a:endParaRPr lang="en-US" dirty="0"/>
          </a:p>
          <a:p>
            <a:pPr lvl="2"/>
            <a:r>
              <a:rPr lang="en-US" dirty="0" err="1"/>
              <a:t>Möödasõiduprotsess</a:t>
            </a:r>
            <a:r>
              <a:rPr lang="en-US" dirty="0"/>
              <a:t> </a:t>
            </a:r>
            <a:r>
              <a:rPr lang="en-US" dirty="0" err="1"/>
              <a:t>võttis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14 </a:t>
            </a:r>
            <a:r>
              <a:rPr lang="en-US" dirty="0" err="1"/>
              <a:t>sekundit</a:t>
            </a:r>
            <a:endParaRPr lang="en-US" dirty="0"/>
          </a:p>
          <a:p>
            <a:pPr lvl="2"/>
            <a:r>
              <a:rPr lang="en-US" dirty="0"/>
              <a:t>14*25=350 </a:t>
            </a:r>
            <a:r>
              <a:rPr lang="en-US" dirty="0" err="1"/>
              <a:t>meetrit</a:t>
            </a:r>
            <a:r>
              <a:rPr lang="en-US" dirty="0"/>
              <a:t>, </a:t>
            </a:r>
            <a:r>
              <a:rPr lang="en-US" dirty="0" err="1"/>
              <a:t>seega</a:t>
            </a:r>
            <a:r>
              <a:rPr lang="en-US" dirty="0"/>
              <a:t>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möödasõidunähtavus</a:t>
            </a:r>
            <a:r>
              <a:rPr lang="en-US" dirty="0"/>
              <a:t> on </a:t>
            </a:r>
            <a:r>
              <a:rPr lang="en-US" dirty="0" err="1"/>
              <a:t>vähemalt</a:t>
            </a:r>
            <a:r>
              <a:rPr lang="en-US" dirty="0"/>
              <a:t> 700 </a:t>
            </a:r>
            <a:r>
              <a:rPr lang="en-US" dirty="0" err="1"/>
              <a:t>meetrit</a:t>
            </a:r>
            <a:endParaRPr lang="en-US" dirty="0"/>
          </a:p>
          <a:p>
            <a:pPr lvl="1"/>
            <a:r>
              <a:rPr lang="en-US" dirty="0"/>
              <a:t>25,25 m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möödumine</a:t>
            </a:r>
            <a:r>
              <a:rPr lang="en-US" dirty="0"/>
              <a:t> EMS </a:t>
            </a:r>
            <a:r>
              <a:rPr lang="en-US" dirty="0" err="1"/>
              <a:t>autorongist</a:t>
            </a:r>
            <a:r>
              <a:rPr lang="en-US" dirty="0"/>
              <a:t>. </a:t>
            </a:r>
            <a:r>
              <a:rPr lang="en-US" dirty="0" err="1"/>
              <a:t>Samadel</a:t>
            </a:r>
            <a:r>
              <a:rPr lang="en-US" dirty="0"/>
              <a:t> </a:t>
            </a:r>
            <a:r>
              <a:rPr lang="en-US" dirty="0" err="1"/>
              <a:t>tingimustel</a:t>
            </a:r>
            <a:endParaRPr lang="en-US" dirty="0"/>
          </a:p>
          <a:p>
            <a:pPr lvl="2"/>
            <a:r>
              <a:rPr lang="en-US" dirty="0" err="1"/>
              <a:t>Lisandub</a:t>
            </a:r>
            <a:r>
              <a:rPr lang="en-US" dirty="0"/>
              <a:t> </a:t>
            </a:r>
            <a:r>
              <a:rPr lang="en-US" dirty="0" err="1"/>
              <a:t>teepikkuses</a:t>
            </a:r>
            <a:r>
              <a:rPr lang="en-US" dirty="0"/>
              <a:t> 25,25-16,5=8,75 </a:t>
            </a:r>
            <a:r>
              <a:rPr lang="en-US" dirty="0" err="1"/>
              <a:t>meetrit</a:t>
            </a:r>
            <a:r>
              <a:rPr lang="en-US" dirty="0"/>
              <a:t>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peaaegu</a:t>
            </a:r>
            <a:r>
              <a:rPr lang="en-US" dirty="0"/>
              <a:t> </a:t>
            </a:r>
            <a:r>
              <a:rPr lang="en-US" dirty="0" err="1"/>
              <a:t>kaks</a:t>
            </a:r>
            <a:r>
              <a:rPr lang="en-US" dirty="0"/>
              <a:t> </a:t>
            </a:r>
            <a:r>
              <a:rPr lang="en-US" dirty="0" err="1"/>
              <a:t>sekundit</a:t>
            </a:r>
            <a:r>
              <a:rPr lang="en-US" dirty="0"/>
              <a:t> – </a:t>
            </a:r>
            <a:r>
              <a:rPr lang="en-US" dirty="0" err="1"/>
              <a:t>kokku</a:t>
            </a:r>
            <a:r>
              <a:rPr lang="en-US" dirty="0"/>
              <a:t> </a:t>
            </a:r>
            <a:r>
              <a:rPr lang="en-US" dirty="0" err="1"/>
              <a:t>võtab</a:t>
            </a:r>
            <a:r>
              <a:rPr lang="en-US" dirty="0"/>
              <a:t> </a:t>
            </a:r>
            <a:r>
              <a:rPr lang="en-US" dirty="0" err="1"/>
              <a:t>möödasõiduprotsess</a:t>
            </a:r>
            <a:r>
              <a:rPr lang="en-US" dirty="0"/>
              <a:t> </a:t>
            </a:r>
            <a:r>
              <a:rPr lang="en-US" dirty="0" err="1"/>
              <a:t>aega</a:t>
            </a:r>
            <a:r>
              <a:rPr lang="en-US" dirty="0"/>
              <a:t> 16 </a:t>
            </a:r>
            <a:r>
              <a:rPr lang="en-US" dirty="0" err="1"/>
              <a:t>sekundit</a:t>
            </a:r>
            <a:endParaRPr lang="en-US" dirty="0"/>
          </a:p>
          <a:p>
            <a:pPr lvl="2"/>
            <a:r>
              <a:rPr lang="en-US" dirty="0"/>
              <a:t>16*25=400 </a:t>
            </a:r>
            <a:r>
              <a:rPr lang="en-US" dirty="0" err="1"/>
              <a:t>meetrit</a:t>
            </a:r>
            <a:r>
              <a:rPr lang="en-US" dirty="0"/>
              <a:t>, </a:t>
            </a:r>
            <a:r>
              <a:rPr lang="en-US" dirty="0" err="1"/>
              <a:t>seega</a:t>
            </a:r>
            <a:r>
              <a:rPr lang="en-US" dirty="0"/>
              <a:t>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möödasõidunähtavus</a:t>
            </a:r>
            <a:r>
              <a:rPr lang="en-US" dirty="0"/>
              <a:t> on </a:t>
            </a:r>
            <a:r>
              <a:rPr lang="en-US" dirty="0" err="1"/>
              <a:t>vähemalt</a:t>
            </a:r>
            <a:r>
              <a:rPr lang="en-US" dirty="0"/>
              <a:t> 800 </a:t>
            </a:r>
            <a:r>
              <a:rPr lang="en-US" dirty="0" err="1"/>
              <a:t>meetrit</a:t>
            </a:r>
            <a:endParaRPr lang="en-US" dirty="0"/>
          </a:p>
          <a:p>
            <a:pPr lvl="1"/>
            <a:r>
              <a:rPr lang="en-US" dirty="0"/>
              <a:t>KUI </a:t>
            </a:r>
            <a:r>
              <a:rPr lang="en-US" dirty="0" err="1"/>
              <a:t>eeldame</a:t>
            </a:r>
            <a:r>
              <a:rPr lang="en-US" dirty="0"/>
              <a:t>, et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manöövrit</a:t>
            </a:r>
            <a:r>
              <a:rPr lang="en-US" dirty="0"/>
              <a:t> on </a:t>
            </a:r>
            <a:r>
              <a:rPr lang="en-US" dirty="0" err="1"/>
              <a:t>vahe</a:t>
            </a:r>
            <a:r>
              <a:rPr lang="en-US" dirty="0"/>
              <a:t> </a:t>
            </a:r>
            <a:r>
              <a:rPr lang="en-US" dirty="0" err="1"/>
              <a:t>möödasõidetavaga</a:t>
            </a:r>
            <a:r>
              <a:rPr lang="en-US" dirty="0"/>
              <a:t> 2 </a:t>
            </a:r>
            <a:r>
              <a:rPr lang="en-US" dirty="0" err="1"/>
              <a:t>sekundit</a:t>
            </a:r>
            <a:r>
              <a:rPr lang="en-US" dirty="0"/>
              <a:t>, </a:t>
            </a:r>
            <a:r>
              <a:rPr lang="en-US" dirty="0" err="1"/>
              <a:t>lisandub</a:t>
            </a:r>
            <a:r>
              <a:rPr lang="en-US" dirty="0"/>
              <a:t> </a:t>
            </a:r>
            <a:r>
              <a:rPr lang="en-US" dirty="0" err="1"/>
              <a:t>möödasõidu</a:t>
            </a:r>
            <a:r>
              <a:rPr lang="en-US" dirty="0"/>
              <a:t> </a:t>
            </a:r>
            <a:r>
              <a:rPr lang="en-US" dirty="0" err="1"/>
              <a:t>kestvusele</a:t>
            </a:r>
            <a:r>
              <a:rPr lang="en-US" dirty="0"/>
              <a:t> 100 </a:t>
            </a:r>
            <a:r>
              <a:rPr lang="en-US" dirty="0" err="1"/>
              <a:t>meetrit</a:t>
            </a:r>
            <a:r>
              <a:rPr lang="en-US" dirty="0"/>
              <a:t> (25 m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möödasõitu</a:t>
            </a:r>
            <a:r>
              <a:rPr lang="en-US" dirty="0"/>
              <a:t> ja 25 m </a:t>
            </a:r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tagasi</a:t>
            </a:r>
            <a:r>
              <a:rPr lang="en-US" dirty="0"/>
              <a:t> </a:t>
            </a:r>
            <a:r>
              <a:rPr lang="en-US" dirty="0" err="1"/>
              <a:t>reastudes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aeg</a:t>
            </a:r>
            <a:r>
              <a:rPr lang="en-US" dirty="0"/>
              <a:t> ka </a:t>
            </a:r>
            <a:r>
              <a:rPr lang="en-US" dirty="0" err="1"/>
              <a:t>vastutulijale</a:t>
            </a:r>
            <a:r>
              <a:rPr lang="en-US" dirty="0"/>
              <a:t> </a:t>
            </a:r>
            <a:r>
              <a:rPr lang="en-US" dirty="0" err="1"/>
              <a:t>juurde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Selles </a:t>
            </a:r>
            <a:r>
              <a:rPr lang="en-US" dirty="0" err="1"/>
              <a:t>arvestuses</a:t>
            </a:r>
            <a:r>
              <a:rPr lang="en-US" dirty="0"/>
              <a:t> </a:t>
            </a:r>
            <a:r>
              <a:rPr lang="en-US" dirty="0" err="1"/>
              <a:t>suunanäitamise</a:t>
            </a:r>
            <a:r>
              <a:rPr lang="en-US" dirty="0"/>
              <a:t> </a:t>
            </a:r>
            <a:r>
              <a:rPr lang="en-US" dirty="0" err="1"/>
              <a:t>kolme</a:t>
            </a:r>
            <a:r>
              <a:rPr lang="en-US" dirty="0"/>
              <a:t> </a:t>
            </a:r>
            <a:r>
              <a:rPr lang="en-US" dirty="0" err="1"/>
              <a:t>sekundit</a:t>
            </a:r>
            <a:r>
              <a:rPr lang="en-US" dirty="0"/>
              <a:t> </a:t>
            </a:r>
            <a:r>
              <a:rPr lang="en-US" dirty="0" err="1"/>
              <a:t>arvesse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võeta</a:t>
            </a:r>
            <a:r>
              <a:rPr lang="en-US" dirty="0"/>
              <a:t>, ka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arvestata</a:t>
            </a:r>
            <a:r>
              <a:rPr lang="en-US" dirty="0"/>
              <a:t> </a:t>
            </a:r>
            <a:r>
              <a:rPr lang="en-US" dirty="0" err="1"/>
              <a:t>reaktsiooniaega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suunanäitamist</a:t>
            </a:r>
            <a:r>
              <a:rPr lang="en-US" dirty="0"/>
              <a:t> et </a:t>
            </a:r>
            <a:r>
              <a:rPr lang="en-US" dirty="0" err="1"/>
              <a:t>veenduda</a:t>
            </a:r>
            <a:r>
              <a:rPr lang="en-US" dirty="0"/>
              <a:t>, et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teepikkus</a:t>
            </a:r>
            <a:r>
              <a:rPr lang="en-US" dirty="0"/>
              <a:t> on </a:t>
            </a:r>
            <a:r>
              <a:rPr lang="en-US" dirty="0" err="1"/>
              <a:t>näha</a:t>
            </a:r>
            <a:r>
              <a:rPr lang="en-US" dirty="0"/>
              <a:t> ja </a:t>
            </a:r>
            <a:r>
              <a:rPr lang="en-US" dirty="0" err="1"/>
              <a:t>vaba</a:t>
            </a:r>
            <a:endParaRPr lang="en-US" dirty="0"/>
          </a:p>
          <a:p>
            <a:pPr lvl="1"/>
            <a:r>
              <a:rPr lang="en-US" dirty="0"/>
              <a:t>Ei </a:t>
            </a:r>
            <a:r>
              <a:rPr lang="en-US" dirty="0" err="1"/>
              <a:t>arvestata</a:t>
            </a:r>
            <a:r>
              <a:rPr lang="en-US" dirty="0"/>
              <a:t> </a:t>
            </a:r>
            <a:r>
              <a:rPr lang="en-US" dirty="0" err="1"/>
              <a:t>vajalikku</a:t>
            </a:r>
            <a:r>
              <a:rPr lang="en-US" dirty="0"/>
              <a:t> </a:t>
            </a:r>
            <a:r>
              <a:rPr lang="en-US" dirty="0" err="1"/>
              <a:t>algkiirendust</a:t>
            </a:r>
            <a:r>
              <a:rPr lang="en-US" dirty="0"/>
              <a:t> – mis </a:t>
            </a:r>
            <a:r>
              <a:rPr lang="en-US" dirty="0" err="1"/>
              <a:t>juhtub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mõlemad</a:t>
            </a:r>
            <a:r>
              <a:rPr lang="en-US" dirty="0"/>
              <a:t> </a:t>
            </a:r>
            <a:r>
              <a:rPr lang="en-US" dirty="0" err="1"/>
              <a:t>sõidukid</a:t>
            </a:r>
            <a:r>
              <a:rPr lang="en-US" dirty="0"/>
              <a:t> </a:t>
            </a:r>
            <a:r>
              <a:rPr lang="en-US" dirty="0" err="1"/>
              <a:t>liiguvad</a:t>
            </a:r>
            <a:r>
              <a:rPr lang="en-US" dirty="0"/>
              <a:t> 70 km/h</a:t>
            </a:r>
          </a:p>
          <a:p>
            <a:pPr lvl="1"/>
            <a:r>
              <a:rPr lang="en-US" b="1" dirty="0"/>
              <a:t>JÄRELDUS – EMS </a:t>
            </a:r>
            <a:r>
              <a:rPr lang="en-US" b="1" dirty="0" err="1"/>
              <a:t>sõidukist</a:t>
            </a:r>
            <a:r>
              <a:rPr lang="en-US" b="1" dirty="0"/>
              <a:t> </a:t>
            </a:r>
            <a:r>
              <a:rPr lang="en-US" b="1" dirty="0" err="1"/>
              <a:t>möödasõit</a:t>
            </a:r>
            <a:r>
              <a:rPr lang="en-US" b="1" dirty="0"/>
              <a:t> </a:t>
            </a:r>
            <a:r>
              <a:rPr lang="en-US" b="1" dirty="0" err="1"/>
              <a:t>vajab</a:t>
            </a:r>
            <a:r>
              <a:rPr lang="en-US" b="1" dirty="0"/>
              <a:t> </a:t>
            </a:r>
            <a:r>
              <a:rPr lang="en-US" b="1" dirty="0" err="1"/>
              <a:t>vähemalt</a:t>
            </a:r>
            <a:r>
              <a:rPr lang="en-US" b="1" dirty="0"/>
              <a:t> 100 </a:t>
            </a:r>
            <a:r>
              <a:rPr lang="en-US" b="1" dirty="0" err="1"/>
              <a:t>meetrit</a:t>
            </a:r>
            <a:r>
              <a:rPr lang="en-US" b="1" dirty="0"/>
              <a:t> </a:t>
            </a:r>
            <a:r>
              <a:rPr lang="en-US" b="1" dirty="0" err="1"/>
              <a:t>lisanähtavust</a:t>
            </a:r>
            <a:endParaRPr 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D02316-CCF0-DE13-4E02-2B4D5BC4E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5270" r="3163" b="64166"/>
          <a:stretch/>
        </p:blipFill>
        <p:spPr bwMode="auto">
          <a:xfrm>
            <a:off x="7911352" y="1361700"/>
            <a:ext cx="4244788" cy="104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75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279F-FDA6-9821-E0B5-ED44FEDD9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http://muu.maant.ee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D033D-EF1D-078D-B531-C378298D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9" y="1825625"/>
            <a:ext cx="119634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Parameetrid</a:t>
            </a:r>
            <a:r>
              <a:rPr lang="en-US" dirty="0"/>
              <a:t>: </a:t>
            </a:r>
            <a:r>
              <a:rPr lang="en-US" dirty="0" err="1"/>
              <a:t>vahe</a:t>
            </a:r>
            <a:r>
              <a:rPr lang="en-US" dirty="0"/>
              <a:t> 2 s, </a:t>
            </a:r>
            <a:r>
              <a:rPr lang="en-US" dirty="0" err="1"/>
              <a:t>reaktsioon</a:t>
            </a:r>
            <a:r>
              <a:rPr lang="en-US" dirty="0"/>
              <a:t> 1 s, </a:t>
            </a:r>
            <a:r>
              <a:rPr lang="en-US" dirty="0" err="1"/>
              <a:t>suund</a:t>
            </a:r>
            <a:r>
              <a:rPr lang="en-US" dirty="0"/>
              <a:t> 3 s, </a:t>
            </a:r>
            <a:r>
              <a:rPr lang="en-US" dirty="0" err="1"/>
              <a:t>vastutulija</a:t>
            </a:r>
            <a:r>
              <a:rPr lang="en-US" dirty="0"/>
              <a:t> 4 s</a:t>
            </a:r>
          </a:p>
          <a:p>
            <a:r>
              <a:rPr lang="en-US" dirty="0" err="1"/>
              <a:t>Algkiirus</a:t>
            </a:r>
            <a:r>
              <a:rPr lang="en-US" dirty="0"/>
              <a:t> 30 km/h max 90 km/h</a:t>
            </a:r>
          </a:p>
          <a:p>
            <a:pPr lvl="2"/>
            <a:r>
              <a:rPr lang="en-US" dirty="0"/>
              <a:t>4 m 70 kW SA - </a:t>
            </a:r>
            <a:r>
              <a:rPr lang="en-US" dirty="0">
                <a:highlight>
                  <a:srgbClr val="00FF00"/>
                </a:highlight>
              </a:rPr>
              <a:t>4 m SA = 12,3 s = 387 m</a:t>
            </a:r>
            <a:r>
              <a:rPr lang="en-US" dirty="0"/>
              <a:t>; 16,5 m SR = 13,6 s = 429 m; EMS = 14,3 s = 454 m</a:t>
            </a:r>
          </a:p>
          <a:p>
            <a:pPr lvl="2"/>
            <a:r>
              <a:rPr lang="en-US" dirty="0"/>
              <a:t>4,5 m 400 kW SA - </a:t>
            </a:r>
            <a:r>
              <a:rPr lang="en-US" dirty="0">
                <a:highlight>
                  <a:srgbClr val="00FF00"/>
                </a:highlight>
              </a:rPr>
              <a:t>4 m SA = 12,1 s = 376 m</a:t>
            </a:r>
            <a:r>
              <a:rPr lang="en-US" dirty="0"/>
              <a:t>; 16,5 m SR = 13,1 s = 412 m; EMS = 13,7 s = 435 m</a:t>
            </a:r>
          </a:p>
          <a:p>
            <a:r>
              <a:rPr lang="en-US" dirty="0" err="1"/>
              <a:t>Algkiirus</a:t>
            </a:r>
            <a:r>
              <a:rPr lang="en-US" dirty="0"/>
              <a:t> 30 km/h max 100 km/h</a:t>
            </a:r>
          </a:p>
          <a:p>
            <a:pPr lvl="2"/>
            <a:r>
              <a:rPr lang="en-US" dirty="0"/>
              <a:t>4 m 70 kW SA - </a:t>
            </a:r>
            <a:r>
              <a:rPr lang="en-US" dirty="0">
                <a:highlight>
                  <a:srgbClr val="00FF00"/>
                </a:highlight>
              </a:rPr>
              <a:t>4 m SA = 12,3 s = 387 m</a:t>
            </a:r>
            <a:r>
              <a:rPr lang="en-US" dirty="0"/>
              <a:t>; 16,5 m SR = 13,6 s = 429 m; EMS = 14,3 s = 454 m</a:t>
            </a:r>
          </a:p>
          <a:p>
            <a:pPr lvl="2"/>
            <a:r>
              <a:rPr lang="en-US" dirty="0"/>
              <a:t>4,5 m 400 kW SA - </a:t>
            </a:r>
            <a:r>
              <a:rPr lang="en-US" dirty="0">
                <a:highlight>
                  <a:srgbClr val="00FF00"/>
                </a:highlight>
              </a:rPr>
              <a:t>4 m SA = 11,0 s = 342 m; 16,5 m SR = 11,6 s = 373 m; EMS = 12,0 s = 399 m</a:t>
            </a:r>
          </a:p>
          <a:p>
            <a:r>
              <a:rPr lang="en-US" dirty="0" err="1"/>
              <a:t>Algkiirus</a:t>
            </a:r>
            <a:r>
              <a:rPr lang="en-US" dirty="0"/>
              <a:t> 70 km/h max 90 km/h</a:t>
            </a:r>
          </a:p>
          <a:p>
            <a:pPr lvl="2"/>
            <a:r>
              <a:rPr lang="en-US" dirty="0"/>
              <a:t>4 m 70 kW SA - 4 m SA = 15 s = 611 m; 16,5 m SR = 17,3 s = 778 m; EMS = 18,9 s = 897 m</a:t>
            </a:r>
          </a:p>
          <a:p>
            <a:pPr lvl="2"/>
            <a:r>
              <a:rPr lang="en-US" dirty="0"/>
              <a:t>4,5 m 400 kW SA - 4 m SA = 13,8 s = 591 m; 16,5 m SR = 16,0 s = 761 m; EMS = 17,6 s = 865 m</a:t>
            </a:r>
          </a:p>
          <a:p>
            <a:r>
              <a:rPr lang="en-US" dirty="0" err="1"/>
              <a:t>Algkiirus</a:t>
            </a:r>
            <a:r>
              <a:rPr lang="en-US" dirty="0"/>
              <a:t> 70 km/h max 100 km/h</a:t>
            </a:r>
          </a:p>
          <a:p>
            <a:pPr lvl="2"/>
            <a:r>
              <a:rPr lang="en-US" dirty="0"/>
              <a:t>4 m 70 kW SA - 4 m SA = 12,9 s = 571 m; 16,5 SR = 14,4 s = 671 m; 15,5 s = 757 m</a:t>
            </a:r>
          </a:p>
          <a:p>
            <a:pPr lvl="2"/>
            <a:r>
              <a:rPr lang="en-US" dirty="0"/>
              <a:t>4,5 m 400 kW SA – 4 m SA = 11,2 s = 559 m; 16,5 SR = 12,7 s = 639 m; 13,8 s = 697 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24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95A0-9EFD-B8C3-2054-9990DA0C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EMS ja </a:t>
            </a:r>
            <a:r>
              <a:rPr lang="en-US" dirty="0" err="1"/>
              <a:t>madalam</a:t>
            </a:r>
            <a:r>
              <a:rPr lang="en-US" dirty="0"/>
              <a:t> </a:t>
            </a:r>
            <a:r>
              <a:rPr lang="en-US" dirty="0" err="1"/>
              <a:t>piirkiirus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A1903-7752-A72B-6488-4D7142986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Ohtlik</a:t>
            </a:r>
            <a:r>
              <a:rPr lang="en-US" dirty="0"/>
              <a:t> on </a:t>
            </a:r>
            <a:r>
              <a:rPr lang="en-US" dirty="0" err="1"/>
              <a:t>möödasõit</a:t>
            </a:r>
            <a:r>
              <a:rPr lang="en-US" dirty="0"/>
              <a:t> –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pikemast</a:t>
            </a:r>
            <a:r>
              <a:rPr lang="en-US" dirty="0"/>
              <a:t> </a:t>
            </a:r>
            <a:r>
              <a:rPr lang="en-US" dirty="0" err="1"/>
              <a:t>sõidukist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pikema</a:t>
            </a:r>
            <a:r>
              <a:rPr lang="en-US" dirty="0"/>
              <a:t> </a:t>
            </a:r>
            <a:r>
              <a:rPr lang="en-US" dirty="0" err="1"/>
              <a:t>sõiduki</a:t>
            </a:r>
            <a:r>
              <a:rPr lang="en-US" dirty="0"/>
              <a:t> </a:t>
            </a:r>
            <a:r>
              <a:rPr lang="en-US" dirty="0" err="1"/>
              <a:t>poolt</a:t>
            </a:r>
            <a:r>
              <a:rPr lang="en-US" dirty="0"/>
              <a:t> </a:t>
            </a:r>
            <a:r>
              <a:rPr lang="en-US" dirty="0" err="1"/>
              <a:t>teostatuna</a:t>
            </a:r>
            <a:r>
              <a:rPr lang="en-US" dirty="0"/>
              <a:t> – </a:t>
            </a:r>
            <a:r>
              <a:rPr lang="en-US" dirty="0" err="1"/>
              <a:t>seetõttu</a:t>
            </a:r>
            <a:r>
              <a:rPr lang="en-US" dirty="0"/>
              <a:t>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kiirused</a:t>
            </a:r>
            <a:r>
              <a:rPr lang="en-US" dirty="0"/>
              <a:t> </a:t>
            </a:r>
            <a:r>
              <a:rPr lang="en-US" dirty="0" err="1"/>
              <a:t>keskpiirdeta</a:t>
            </a:r>
            <a:r>
              <a:rPr lang="en-US" dirty="0"/>
              <a:t> 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ühtlustada</a:t>
            </a:r>
            <a:endParaRPr lang="en-US" dirty="0"/>
          </a:p>
          <a:p>
            <a:pPr lvl="1"/>
            <a:r>
              <a:rPr lang="en-US" dirty="0"/>
              <a:t>Igal </a:t>
            </a:r>
            <a:r>
              <a:rPr lang="en-US" dirty="0" err="1"/>
              <a:t>juhul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tohiks</a:t>
            </a:r>
            <a:r>
              <a:rPr lang="en-US" dirty="0"/>
              <a:t> </a:t>
            </a:r>
            <a:r>
              <a:rPr lang="en-US" dirty="0" err="1"/>
              <a:t>eristada</a:t>
            </a:r>
            <a:r>
              <a:rPr lang="en-US" dirty="0"/>
              <a:t> EMS </a:t>
            </a:r>
            <a:r>
              <a:rPr lang="en-US" dirty="0" err="1"/>
              <a:t>teistest</a:t>
            </a:r>
            <a:r>
              <a:rPr lang="en-US" dirty="0"/>
              <a:t> </a:t>
            </a:r>
            <a:r>
              <a:rPr lang="en-US" dirty="0" err="1"/>
              <a:t>raskesõidukites</a:t>
            </a:r>
            <a:endParaRPr lang="en-US" dirty="0"/>
          </a:p>
          <a:p>
            <a:pPr lvl="1"/>
            <a:r>
              <a:rPr lang="en-US" dirty="0" err="1"/>
              <a:t>Kaaluda</a:t>
            </a:r>
            <a:r>
              <a:rPr lang="en-US" dirty="0"/>
              <a:t> </a:t>
            </a:r>
            <a:r>
              <a:rPr lang="en-US" dirty="0" err="1"/>
              <a:t>Euroopas</a:t>
            </a:r>
            <a:r>
              <a:rPr lang="en-US" dirty="0"/>
              <a:t> </a:t>
            </a:r>
            <a:r>
              <a:rPr lang="en-US" dirty="0" err="1"/>
              <a:t>enamlevinud</a:t>
            </a:r>
            <a:r>
              <a:rPr lang="en-US" dirty="0"/>
              <a:t> 80 km/h </a:t>
            </a:r>
            <a:r>
              <a:rPr lang="en-US" dirty="0" err="1"/>
              <a:t>raskesõidukite</a:t>
            </a:r>
            <a:r>
              <a:rPr lang="en-US" dirty="0"/>
              <a:t> </a:t>
            </a:r>
            <a:r>
              <a:rPr lang="en-US" dirty="0" err="1"/>
              <a:t>üldise</a:t>
            </a:r>
            <a:r>
              <a:rPr lang="en-US" dirty="0"/>
              <a:t> </a:t>
            </a:r>
            <a:r>
              <a:rPr lang="en-US" dirty="0" err="1"/>
              <a:t>piirkiirusena</a:t>
            </a:r>
            <a:endParaRPr lang="en-US" dirty="0"/>
          </a:p>
          <a:p>
            <a:pPr lvl="1"/>
            <a:r>
              <a:rPr lang="en-US" dirty="0" err="1"/>
              <a:t>Võimalik</a:t>
            </a:r>
            <a:r>
              <a:rPr lang="en-US" dirty="0"/>
              <a:t>, et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kaaluda</a:t>
            </a:r>
            <a:r>
              <a:rPr lang="en-US" dirty="0"/>
              <a:t> ka </a:t>
            </a:r>
            <a:r>
              <a:rPr lang="en-US" dirty="0" err="1"/>
              <a:t>keskpiirdeta</a:t>
            </a:r>
            <a:r>
              <a:rPr lang="en-US" dirty="0"/>
              <a:t> 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üldise</a:t>
            </a:r>
            <a:r>
              <a:rPr lang="en-US" dirty="0"/>
              <a:t> 80 km/h </a:t>
            </a:r>
            <a:r>
              <a:rPr lang="en-US" dirty="0" err="1"/>
              <a:t>taseme</a:t>
            </a:r>
            <a:r>
              <a:rPr lang="en-US" dirty="0"/>
              <a:t> </a:t>
            </a:r>
            <a:r>
              <a:rPr lang="en-US" dirty="0" err="1"/>
              <a:t>kehtestamist</a:t>
            </a:r>
            <a:r>
              <a:rPr lang="en-US" dirty="0"/>
              <a:t>, </a:t>
            </a:r>
            <a:r>
              <a:rPr lang="en-US" dirty="0" err="1"/>
              <a:t>võimalusega</a:t>
            </a:r>
            <a:r>
              <a:rPr lang="en-US" dirty="0"/>
              <a:t> </a:t>
            </a:r>
            <a:r>
              <a:rPr lang="en-US" dirty="0" err="1"/>
              <a:t>piirkiirust</a:t>
            </a:r>
            <a:r>
              <a:rPr lang="en-US" dirty="0"/>
              <a:t> </a:t>
            </a:r>
            <a:r>
              <a:rPr lang="en-US" dirty="0" err="1"/>
              <a:t>suurendada</a:t>
            </a:r>
            <a:r>
              <a:rPr lang="en-US" dirty="0"/>
              <a:t> </a:t>
            </a:r>
            <a:r>
              <a:rPr lang="en-US" dirty="0" err="1"/>
              <a:t>märkidega</a:t>
            </a:r>
            <a:endParaRPr lang="en-US" dirty="0"/>
          </a:p>
          <a:p>
            <a:r>
              <a:rPr lang="en-US" dirty="0"/>
              <a:t>2+1/2+2 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 </a:t>
            </a:r>
            <a:r>
              <a:rPr lang="en-US" dirty="0" err="1"/>
              <a:t>kaaluda</a:t>
            </a:r>
            <a:r>
              <a:rPr lang="en-US" dirty="0"/>
              <a:t> </a:t>
            </a:r>
            <a:r>
              <a:rPr lang="en-US" dirty="0" err="1"/>
              <a:t>raskeliikluse</a:t>
            </a:r>
            <a:r>
              <a:rPr lang="en-US" dirty="0"/>
              <a:t> </a:t>
            </a:r>
            <a:r>
              <a:rPr lang="en-US" dirty="0" err="1"/>
              <a:t>mittelubamist</a:t>
            </a:r>
            <a:r>
              <a:rPr lang="en-US" dirty="0"/>
              <a:t> </a:t>
            </a:r>
            <a:r>
              <a:rPr lang="en-US" dirty="0" err="1"/>
              <a:t>teisele</a:t>
            </a:r>
            <a:r>
              <a:rPr lang="en-US" dirty="0"/>
              <a:t> ja </a:t>
            </a:r>
            <a:r>
              <a:rPr lang="en-US" dirty="0" err="1"/>
              <a:t>järgnevale</a:t>
            </a:r>
            <a:r>
              <a:rPr lang="en-US" dirty="0"/>
              <a:t> </a:t>
            </a:r>
            <a:r>
              <a:rPr lang="en-US" dirty="0" err="1"/>
              <a:t>sõidurajale</a:t>
            </a:r>
            <a:r>
              <a:rPr lang="en-US" dirty="0"/>
              <a:t> </a:t>
            </a:r>
            <a:r>
              <a:rPr lang="en-US" dirty="0" err="1"/>
              <a:t>v.a.</a:t>
            </a:r>
            <a:r>
              <a:rPr lang="en-US" dirty="0"/>
              <a:t> </a:t>
            </a:r>
            <a:r>
              <a:rPr lang="en-US" dirty="0" err="1"/>
              <a:t>möödumiseks</a:t>
            </a:r>
            <a:r>
              <a:rPr lang="en-US" dirty="0"/>
              <a:t> </a:t>
            </a:r>
            <a:r>
              <a:rPr lang="en-US" dirty="0" err="1"/>
              <a:t>liiklusvahendist</a:t>
            </a:r>
            <a:r>
              <a:rPr lang="en-US" dirty="0"/>
              <a:t>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kiirus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ületa</a:t>
            </a:r>
            <a:r>
              <a:rPr lang="en-US" dirty="0"/>
              <a:t> 50 km/h</a:t>
            </a:r>
            <a:r>
              <a:rPr lang="en-US" sz="2200" dirty="0"/>
              <a:t> (aga </a:t>
            </a:r>
            <a:r>
              <a:rPr lang="en-US" sz="2200" dirty="0" err="1"/>
              <a:t>seda</a:t>
            </a:r>
            <a:r>
              <a:rPr lang="en-US" sz="2200" dirty="0"/>
              <a:t> on </a:t>
            </a:r>
            <a:r>
              <a:rPr lang="en-US" sz="2200" dirty="0" err="1"/>
              <a:t>keeruline</a:t>
            </a:r>
            <a:r>
              <a:rPr lang="en-US" sz="2200" dirty="0"/>
              <a:t> </a:t>
            </a:r>
            <a:r>
              <a:rPr lang="en-US" sz="2200" dirty="0" err="1"/>
              <a:t>reguleerida</a:t>
            </a:r>
            <a:r>
              <a:rPr lang="en-US" sz="2200" dirty="0"/>
              <a:t>)</a:t>
            </a:r>
            <a:endParaRPr lang="en-US" dirty="0"/>
          </a:p>
          <a:p>
            <a:pPr lvl="1"/>
            <a:r>
              <a:rPr lang="en-US" dirty="0"/>
              <a:t>Et </a:t>
            </a:r>
            <a:r>
              <a:rPr lang="en-US" dirty="0" err="1"/>
              <a:t>võimaldada</a:t>
            </a:r>
            <a:r>
              <a:rPr lang="en-US" dirty="0"/>
              <a:t> 2+1 </a:t>
            </a:r>
            <a:r>
              <a:rPr lang="en-US" dirty="0" err="1"/>
              <a:t>lõikudel</a:t>
            </a:r>
            <a:r>
              <a:rPr lang="en-US" dirty="0"/>
              <a:t> </a:t>
            </a:r>
            <a:r>
              <a:rPr lang="en-US" dirty="0" err="1"/>
              <a:t>möödumist</a:t>
            </a:r>
            <a:r>
              <a:rPr lang="en-US" dirty="0"/>
              <a:t>, </a:t>
            </a:r>
            <a:r>
              <a:rPr lang="en-US" dirty="0" err="1"/>
              <a:t>kaaluda</a:t>
            </a:r>
            <a:r>
              <a:rPr lang="en-US" dirty="0"/>
              <a:t> </a:t>
            </a:r>
            <a:r>
              <a:rPr lang="en-US" dirty="0" err="1"/>
              <a:t>sõidurajakeskset</a:t>
            </a:r>
            <a:r>
              <a:rPr lang="en-US" dirty="0"/>
              <a:t> </a:t>
            </a:r>
            <a:r>
              <a:rPr lang="en-US" dirty="0" err="1"/>
              <a:t>piirkiirust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52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irjeldus puudub.">
            <a:extLst>
              <a:ext uri="{FF2B5EF4-FFF2-40B4-BE49-F238E27FC236}">
                <a16:creationId xmlns:a16="http://schemas.microsoft.com/office/drawing/2014/main" id="{A926F8FF-319A-344F-44C2-DE10A50CC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71" y="3846649"/>
            <a:ext cx="5917321" cy="29853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6DC3A-38E2-05D0-F9BB-6D7D06C3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EMS </a:t>
            </a:r>
            <a:r>
              <a:rPr lang="en-US" dirty="0" err="1"/>
              <a:t>liikluse</a:t>
            </a:r>
            <a:r>
              <a:rPr lang="en-US" dirty="0"/>
              <a:t> </a:t>
            </a:r>
            <a:r>
              <a:rPr lang="en-US" dirty="0" err="1"/>
              <a:t>kellaajaline</a:t>
            </a:r>
            <a:r>
              <a:rPr lang="en-US" dirty="0"/>
              <a:t> </a:t>
            </a:r>
            <a:r>
              <a:rPr lang="en-US" dirty="0" err="1"/>
              <a:t>piirang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8BE45-BE90-8686-F89E-7847A0E25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678"/>
            <a:ext cx="10515600" cy="4582285"/>
          </a:xfrm>
        </p:spPr>
        <p:txBody>
          <a:bodyPr/>
          <a:lstStyle/>
          <a:p>
            <a:r>
              <a:rPr lang="en-US" dirty="0"/>
              <a:t>EMS </a:t>
            </a:r>
            <a:r>
              <a:rPr lang="en-US" dirty="0" err="1"/>
              <a:t>trassidel</a:t>
            </a:r>
            <a:r>
              <a:rPr lang="en-US" dirty="0"/>
              <a:t> </a:t>
            </a:r>
            <a:r>
              <a:rPr lang="en-US" dirty="0" err="1"/>
              <a:t>tervikuna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probleem</a:t>
            </a:r>
            <a:r>
              <a:rPr lang="en-US" dirty="0"/>
              <a:t> olla </a:t>
            </a:r>
            <a:r>
              <a:rPr lang="en-US" dirty="0" err="1"/>
              <a:t>õhtuses</a:t>
            </a:r>
            <a:r>
              <a:rPr lang="en-US" dirty="0"/>
              <a:t> </a:t>
            </a:r>
            <a:r>
              <a:rPr lang="en-US" dirty="0" err="1"/>
              <a:t>tipptunnis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üldjuhul</a:t>
            </a:r>
            <a:r>
              <a:rPr lang="en-US" dirty="0"/>
              <a:t> on </a:t>
            </a:r>
            <a:r>
              <a:rPr lang="en-US" dirty="0" err="1"/>
              <a:t>raskeliikluse</a:t>
            </a:r>
            <a:r>
              <a:rPr lang="en-US" dirty="0"/>
              <a:t> </a:t>
            </a:r>
            <a:r>
              <a:rPr lang="en-US" dirty="0" err="1"/>
              <a:t>tipp</a:t>
            </a:r>
            <a:r>
              <a:rPr lang="en-US" dirty="0"/>
              <a:t> </a:t>
            </a:r>
            <a:r>
              <a:rPr lang="en-US" dirty="0" err="1"/>
              <a:t>enne</a:t>
            </a:r>
            <a:r>
              <a:rPr lang="en-US" dirty="0"/>
              <a:t> ÕTT </a:t>
            </a:r>
            <a:r>
              <a:rPr lang="en-US" dirty="0" err="1"/>
              <a:t>aega</a:t>
            </a:r>
            <a:endParaRPr lang="en-US" dirty="0"/>
          </a:p>
          <a:p>
            <a:pPr lvl="1"/>
            <a:r>
              <a:rPr lang="en-US" dirty="0" err="1"/>
              <a:t>Pärnu</a:t>
            </a:r>
            <a:r>
              <a:rPr lang="en-US" dirty="0"/>
              <a:t> </a:t>
            </a:r>
            <a:r>
              <a:rPr lang="en-US" dirty="0" err="1"/>
              <a:t>maanteel</a:t>
            </a:r>
            <a:r>
              <a:rPr lang="en-US" dirty="0"/>
              <a:t> on </a:t>
            </a:r>
            <a:r>
              <a:rPr lang="en-US" dirty="0" err="1"/>
              <a:t>probleem</a:t>
            </a:r>
            <a:r>
              <a:rPr lang="en-US" dirty="0"/>
              <a:t> </a:t>
            </a:r>
            <a:r>
              <a:rPr lang="en-US" dirty="0" err="1"/>
              <a:t>teravam</a:t>
            </a:r>
            <a:endParaRPr lang="en-US" dirty="0"/>
          </a:p>
          <a:p>
            <a:pPr lvl="1"/>
            <a:r>
              <a:rPr lang="en-US" dirty="0" err="1"/>
              <a:t>Autorongide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on </a:t>
            </a:r>
            <a:r>
              <a:rPr lang="en-US" dirty="0" err="1"/>
              <a:t>keskpäeval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kaaluda</a:t>
            </a:r>
            <a:r>
              <a:rPr lang="en-US" dirty="0"/>
              <a:t> </a:t>
            </a:r>
            <a:r>
              <a:rPr lang="en-US" dirty="0" err="1"/>
              <a:t>kellaajalisi</a:t>
            </a:r>
            <a:r>
              <a:rPr lang="en-US" dirty="0"/>
              <a:t> </a:t>
            </a:r>
            <a:r>
              <a:rPr lang="en-US" dirty="0" err="1"/>
              <a:t>piiranguid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see EMS-</a:t>
            </a:r>
            <a:r>
              <a:rPr lang="en-US" dirty="0" err="1"/>
              <a:t>keskne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aeglase</a:t>
            </a:r>
            <a:r>
              <a:rPr lang="en-US" dirty="0"/>
              <a:t> </a:t>
            </a:r>
            <a:r>
              <a:rPr lang="en-US" dirty="0" err="1"/>
              <a:t>transpordi</a:t>
            </a:r>
            <a:r>
              <a:rPr lang="en-US" dirty="0"/>
              <a:t> (</a:t>
            </a:r>
            <a:r>
              <a:rPr lang="en-US" dirty="0" err="1"/>
              <a:t>alla</a:t>
            </a:r>
            <a:r>
              <a:rPr lang="en-US" dirty="0"/>
              <a:t> 50…70 km/h) </a:t>
            </a:r>
            <a:r>
              <a:rPr lang="en-US" dirty="0" err="1"/>
              <a:t>keelustamine</a:t>
            </a:r>
            <a:r>
              <a:rPr lang="en-US" dirty="0"/>
              <a:t> </a:t>
            </a:r>
            <a:r>
              <a:rPr lang="en-US" dirty="0" err="1"/>
              <a:t>tipptunnil</a:t>
            </a:r>
            <a:r>
              <a:rPr lang="en-US" dirty="0"/>
              <a:t> </a:t>
            </a:r>
            <a:r>
              <a:rPr lang="en-US" dirty="0" err="1"/>
              <a:t>linnalähialas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E1166-84A8-4574-26E9-83BD5CFFBF13}"/>
              </a:ext>
            </a:extLst>
          </p:cNvPr>
          <p:cNvSpPr txBox="1"/>
          <p:nvPr/>
        </p:nvSpPr>
        <p:spPr>
          <a:xfrm>
            <a:off x="981635" y="4800600"/>
            <a:ext cx="5122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Kui </a:t>
            </a:r>
            <a:r>
              <a:rPr lang="en-US" i="1" dirty="0" err="1"/>
              <a:t>ajalist</a:t>
            </a:r>
            <a:r>
              <a:rPr lang="en-US" i="1" dirty="0"/>
              <a:t> </a:t>
            </a:r>
            <a:r>
              <a:rPr lang="en-US" i="1" dirty="0" err="1"/>
              <a:t>piirangut</a:t>
            </a:r>
            <a:r>
              <a:rPr lang="en-US" i="1" dirty="0"/>
              <a:t> </a:t>
            </a:r>
            <a:r>
              <a:rPr lang="en-US" i="1" dirty="0" err="1"/>
              <a:t>rakendada</a:t>
            </a:r>
            <a:r>
              <a:rPr lang="en-US" i="1" dirty="0"/>
              <a:t>, </a:t>
            </a:r>
            <a:r>
              <a:rPr lang="en-US" i="1" dirty="0" err="1"/>
              <a:t>tuleb</a:t>
            </a:r>
            <a:r>
              <a:rPr lang="en-US" i="1" dirty="0"/>
              <a:t> </a:t>
            </a:r>
            <a:r>
              <a:rPr lang="en-US" i="1" dirty="0" err="1"/>
              <a:t>esmalt</a:t>
            </a:r>
            <a:r>
              <a:rPr lang="en-US" i="1" dirty="0"/>
              <a:t> </a:t>
            </a:r>
            <a:r>
              <a:rPr lang="en-US" i="1" dirty="0" err="1"/>
              <a:t>rajada</a:t>
            </a:r>
            <a:endParaRPr lang="en-US" i="1" dirty="0"/>
          </a:p>
          <a:p>
            <a:r>
              <a:rPr lang="en-US" i="1" dirty="0" err="1"/>
              <a:t>piisavalt</a:t>
            </a:r>
            <a:r>
              <a:rPr lang="en-US" i="1" dirty="0"/>
              <a:t> </a:t>
            </a:r>
            <a:r>
              <a:rPr lang="en-US" i="1" dirty="0" err="1"/>
              <a:t>suure</a:t>
            </a:r>
            <a:r>
              <a:rPr lang="en-US" i="1" dirty="0"/>
              <a:t> </a:t>
            </a:r>
            <a:r>
              <a:rPr lang="en-US" i="1" dirty="0" err="1"/>
              <a:t>mahutavusega</a:t>
            </a:r>
            <a:r>
              <a:rPr lang="en-US" i="1" dirty="0"/>
              <a:t> </a:t>
            </a:r>
            <a:r>
              <a:rPr lang="en-US" i="1" dirty="0" err="1"/>
              <a:t>raskeliikluse</a:t>
            </a:r>
            <a:endParaRPr lang="en-US" i="1" dirty="0"/>
          </a:p>
          <a:p>
            <a:r>
              <a:rPr lang="en-US" i="1" dirty="0" err="1"/>
              <a:t>parklad</a:t>
            </a:r>
            <a:r>
              <a:rPr lang="en-US" i="1" dirty="0"/>
              <a:t> </a:t>
            </a:r>
            <a:r>
              <a:rPr lang="en-US" i="1" dirty="0" err="1"/>
              <a:t>piirangu</a:t>
            </a:r>
            <a:r>
              <a:rPr lang="en-US" i="1" dirty="0"/>
              <a:t> </a:t>
            </a:r>
            <a:r>
              <a:rPr lang="en-US" i="1" dirty="0" err="1"/>
              <a:t>piirialadesse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65051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286F-93FE-E566-27A9-5E0E2A60D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EMS ja </a:t>
            </a:r>
            <a:r>
              <a:rPr lang="en-US" dirty="0" err="1"/>
              <a:t>ohud</a:t>
            </a:r>
            <a:r>
              <a:rPr lang="en-US" dirty="0"/>
              <a:t> </a:t>
            </a:r>
            <a:r>
              <a:rPr lang="en-US" dirty="0" err="1"/>
              <a:t>kergliiklusele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2B6F-2506-984C-0F51-6AC050E74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" y="2416314"/>
            <a:ext cx="11948846" cy="39800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LS </a:t>
            </a:r>
            <a:r>
              <a:rPr lang="en-US" dirty="0" err="1"/>
              <a:t>reegel</a:t>
            </a:r>
            <a:r>
              <a:rPr lang="en-US" dirty="0"/>
              <a:t> et </a:t>
            </a:r>
            <a:r>
              <a:rPr lang="en-US" dirty="0" err="1"/>
              <a:t>jätta</a:t>
            </a:r>
            <a:r>
              <a:rPr lang="en-US" dirty="0"/>
              <a:t> </a:t>
            </a:r>
            <a:r>
              <a:rPr lang="en-US" dirty="0" err="1"/>
              <a:t>külgvahet</a:t>
            </a:r>
            <a:r>
              <a:rPr lang="en-US" dirty="0"/>
              <a:t> 1,5+ </a:t>
            </a:r>
            <a:r>
              <a:rPr lang="en-US" dirty="0" err="1"/>
              <a:t>meetrit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kiirus</a:t>
            </a:r>
            <a:r>
              <a:rPr lang="en-US" dirty="0"/>
              <a:t> 30+</a:t>
            </a:r>
          </a:p>
          <a:p>
            <a:pPr lvl="1"/>
            <a:r>
              <a:rPr lang="en-US" dirty="0"/>
              <a:t>LS </a:t>
            </a:r>
            <a:r>
              <a:rPr lang="en-US" dirty="0" err="1"/>
              <a:t>nõue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normidega</a:t>
            </a:r>
            <a:endParaRPr lang="en-US" dirty="0"/>
          </a:p>
          <a:p>
            <a:pPr lvl="1"/>
            <a:r>
              <a:rPr lang="en-US" dirty="0"/>
              <a:t>LS </a:t>
            </a:r>
            <a:r>
              <a:rPr lang="en-US" dirty="0" err="1"/>
              <a:t>nõue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kehti</a:t>
            </a:r>
            <a:r>
              <a:rPr lang="en-US" dirty="0"/>
              <a:t> </a:t>
            </a:r>
            <a:r>
              <a:rPr lang="en-US" dirty="0" err="1"/>
              <a:t>jalgrattarajal</a:t>
            </a:r>
            <a:r>
              <a:rPr lang="en-US" dirty="0"/>
              <a:t> </a:t>
            </a:r>
            <a:r>
              <a:rPr lang="en-US" dirty="0" err="1"/>
              <a:t>liikuja</a:t>
            </a:r>
            <a:r>
              <a:rPr lang="en-US" dirty="0"/>
              <a:t> </a:t>
            </a:r>
            <a:r>
              <a:rPr lang="en-US" dirty="0" err="1"/>
              <a:t>suhtes</a:t>
            </a:r>
            <a:r>
              <a:rPr lang="en-US" dirty="0"/>
              <a:t> (</a:t>
            </a:r>
            <a:r>
              <a:rPr lang="en-US" dirty="0" err="1"/>
              <a:t>sõiduraja</a:t>
            </a:r>
            <a:r>
              <a:rPr lang="en-US" dirty="0"/>
              <a:t> ja </a:t>
            </a:r>
            <a:r>
              <a:rPr lang="en-US" dirty="0" err="1"/>
              <a:t>äärekivi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) – </a:t>
            </a:r>
            <a:r>
              <a:rPr lang="en-US" dirty="0" err="1"/>
              <a:t>seega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jalgrattarada</a:t>
            </a:r>
            <a:r>
              <a:rPr lang="en-US" dirty="0"/>
              <a:t> on </a:t>
            </a:r>
            <a:r>
              <a:rPr lang="en-US" dirty="0" err="1"/>
              <a:t>sõiduraja</a:t>
            </a:r>
            <a:r>
              <a:rPr lang="en-US" dirty="0"/>
              <a:t> </a:t>
            </a:r>
            <a:r>
              <a:rPr lang="en-US" dirty="0" err="1"/>
              <a:t>kõrval</a:t>
            </a:r>
            <a:r>
              <a:rPr lang="en-US" dirty="0"/>
              <a:t> ka </a:t>
            </a:r>
            <a:r>
              <a:rPr lang="en-US" dirty="0" err="1"/>
              <a:t>suurematel</a:t>
            </a:r>
            <a:r>
              <a:rPr lang="en-US" dirty="0"/>
              <a:t> </a:t>
            </a:r>
            <a:r>
              <a:rPr lang="en-US" dirty="0" err="1"/>
              <a:t>kiirustel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ohutus</a:t>
            </a:r>
            <a:r>
              <a:rPr lang="en-US" dirty="0"/>
              <a:t>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tagatud</a:t>
            </a:r>
            <a:endParaRPr lang="en-US" dirty="0"/>
          </a:p>
          <a:p>
            <a:pPr lvl="2"/>
            <a:r>
              <a:rPr lang="en-US" dirty="0" err="1"/>
              <a:t>Tegelik</a:t>
            </a:r>
            <a:r>
              <a:rPr lang="en-US" dirty="0"/>
              <a:t> </a:t>
            </a:r>
            <a:r>
              <a:rPr lang="en-US" dirty="0" err="1"/>
              <a:t>rattaraja</a:t>
            </a:r>
            <a:r>
              <a:rPr lang="en-US" dirty="0"/>
              <a:t> </a:t>
            </a:r>
            <a:r>
              <a:rPr lang="en-US" dirty="0" err="1"/>
              <a:t>laius</a:t>
            </a:r>
            <a:r>
              <a:rPr lang="en-US" dirty="0"/>
              <a:t> on EVS 843 </a:t>
            </a:r>
            <a:r>
              <a:rPr lang="en-US" dirty="0" err="1"/>
              <a:t>määratust</a:t>
            </a:r>
            <a:r>
              <a:rPr lang="en-US" dirty="0"/>
              <a:t> </a:t>
            </a:r>
            <a:r>
              <a:rPr lang="en-US" dirty="0" err="1"/>
              <a:t>miinimumist</a:t>
            </a:r>
            <a:r>
              <a:rPr lang="en-US" dirty="0"/>
              <a:t> </a:t>
            </a:r>
            <a:r>
              <a:rPr lang="en-US" dirty="0" err="1"/>
              <a:t>kitsam</a:t>
            </a:r>
            <a:endParaRPr lang="en-US" dirty="0"/>
          </a:p>
          <a:p>
            <a:pPr lvl="3"/>
            <a:r>
              <a:rPr lang="en-US" dirty="0" err="1"/>
              <a:t>Erandlik</a:t>
            </a:r>
            <a:r>
              <a:rPr lang="en-US" dirty="0"/>
              <a:t> 1,0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äärekivi</a:t>
            </a:r>
            <a:r>
              <a:rPr lang="en-US" dirty="0"/>
              <a:t> on &lt;7,5 cm / </a:t>
            </a:r>
            <a:r>
              <a:rPr lang="en-US" dirty="0" err="1"/>
              <a:t>Rahuldav</a:t>
            </a:r>
            <a:r>
              <a:rPr lang="en-US" dirty="0"/>
              <a:t> 1,2 / Hea 1,5 </a:t>
            </a:r>
            <a:r>
              <a:rPr lang="en-US" dirty="0" err="1"/>
              <a:t>meetrine</a:t>
            </a:r>
            <a:r>
              <a:rPr lang="en-US" dirty="0"/>
              <a:t> </a:t>
            </a:r>
            <a:r>
              <a:rPr lang="en-US" dirty="0" err="1"/>
              <a:t>rattarada</a:t>
            </a:r>
            <a:endParaRPr lang="en-US" dirty="0"/>
          </a:p>
          <a:p>
            <a:pPr lvl="1"/>
            <a:r>
              <a:rPr lang="en-US" dirty="0" err="1"/>
              <a:t>vaid</a:t>
            </a:r>
            <a:r>
              <a:rPr lang="en-US" dirty="0"/>
              <a:t> 2+2 </a:t>
            </a:r>
            <a:r>
              <a:rPr lang="en-US" dirty="0" err="1"/>
              <a:t>ristlõikel</a:t>
            </a:r>
            <a:r>
              <a:rPr lang="en-US" dirty="0"/>
              <a:t> on </a:t>
            </a:r>
            <a:r>
              <a:rPr lang="en-US" dirty="0" err="1"/>
              <a:t>reeglit</a:t>
            </a:r>
            <a:r>
              <a:rPr lang="en-US" dirty="0"/>
              <a:t>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täita</a:t>
            </a:r>
            <a:r>
              <a:rPr lang="en-US" dirty="0"/>
              <a:t> (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peenar</a:t>
            </a:r>
            <a:r>
              <a:rPr lang="en-US" dirty="0"/>
              <a:t> 2,5 m)</a:t>
            </a:r>
          </a:p>
          <a:p>
            <a:pPr lvl="1"/>
            <a:r>
              <a:rPr lang="en-US" dirty="0" err="1"/>
              <a:t>Kõigil</a:t>
            </a:r>
            <a:r>
              <a:rPr lang="en-US" dirty="0"/>
              <a:t> </a:t>
            </a:r>
            <a:r>
              <a:rPr lang="en-US" dirty="0" err="1"/>
              <a:t>teistel</a:t>
            </a:r>
            <a:r>
              <a:rPr lang="en-US" dirty="0"/>
              <a:t> </a:t>
            </a:r>
            <a:r>
              <a:rPr lang="en-US" dirty="0" err="1"/>
              <a:t>ristlõigetel</a:t>
            </a:r>
            <a:r>
              <a:rPr lang="en-US" dirty="0"/>
              <a:t> on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peenra</a:t>
            </a:r>
            <a:r>
              <a:rPr lang="en-US" dirty="0"/>
              <a:t> </a:t>
            </a:r>
            <a:r>
              <a:rPr lang="en-US" dirty="0" err="1"/>
              <a:t>laius</a:t>
            </a:r>
            <a:r>
              <a:rPr lang="en-US" dirty="0"/>
              <a:t> </a:t>
            </a:r>
            <a:r>
              <a:rPr lang="en-US" dirty="0" err="1"/>
              <a:t>ebapiisav</a:t>
            </a:r>
            <a:endParaRPr lang="en-US" dirty="0"/>
          </a:p>
          <a:p>
            <a:pPr lvl="2"/>
            <a:r>
              <a:rPr lang="en-US" dirty="0" err="1"/>
              <a:t>Uuringutest</a:t>
            </a:r>
            <a:r>
              <a:rPr lang="en-US" dirty="0"/>
              <a:t> ja HCM 2022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järeldada</a:t>
            </a:r>
            <a:r>
              <a:rPr lang="en-US" dirty="0"/>
              <a:t> et 70/90 </a:t>
            </a:r>
            <a:r>
              <a:rPr lang="en-US" dirty="0" err="1"/>
              <a:t>aladel</a:t>
            </a:r>
            <a:r>
              <a:rPr lang="en-US" dirty="0"/>
              <a:t> </a:t>
            </a:r>
            <a:r>
              <a:rPr lang="en-US" dirty="0" err="1"/>
              <a:t>piir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0,75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1,5 </a:t>
            </a:r>
            <a:r>
              <a:rPr lang="en-US" dirty="0" err="1"/>
              <a:t>meetrit</a:t>
            </a:r>
            <a:endParaRPr lang="en-US" dirty="0"/>
          </a:p>
          <a:p>
            <a:pPr lvl="3"/>
            <a:r>
              <a:rPr lang="en-US" dirty="0" err="1"/>
              <a:t>Võimalik</a:t>
            </a:r>
            <a:r>
              <a:rPr lang="en-US" dirty="0"/>
              <a:t>, et </a:t>
            </a:r>
            <a:r>
              <a:rPr lang="en-US" dirty="0" err="1"/>
              <a:t>normitabelis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liiklussageduse</a:t>
            </a:r>
            <a:r>
              <a:rPr lang="en-US" dirty="0"/>
              <a:t> </a:t>
            </a:r>
            <a:r>
              <a:rPr lang="en-US" dirty="0" err="1"/>
              <a:t>piirile</a:t>
            </a:r>
            <a:r>
              <a:rPr lang="en-US" dirty="0"/>
              <a:t> </a:t>
            </a:r>
            <a:r>
              <a:rPr lang="en-US" dirty="0" err="1"/>
              <a:t>lisada</a:t>
            </a:r>
            <a:r>
              <a:rPr lang="en-US" dirty="0"/>
              <a:t> </a:t>
            </a:r>
            <a:r>
              <a:rPr lang="en-US" dirty="0" err="1"/>
              <a:t>kõigi</a:t>
            </a:r>
            <a:r>
              <a:rPr lang="en-US" dirty="0"/>
              <a:t> </a:t>
            </a:r>
            <a:r>
              <a:rPr lang="en-US" dirty="0" err="1"/>
              <a:t>raskesõidukite</a:t>
            </a:r>
            <a:r>
              <a:rPr lang="en-US" dirty="0"/>
              <a:t> </a:t>
            </a:r>
            <a:r>
              <a:rPr lang="en-US" dirty="0" err="1"/>
              <a:t>arvu</a:t>
            </a:r>
            <a:r>
              <a:rPr lang="en-US" dirty="0"/>
              <a:t> </a:t>
            </a:r>
            <a:r>
              <a:rPr lang="en-US" dirty="0" err="1"/>
              <a:t>piir</a:t>
            </a:r>
            <a:endParaRPr lang="en-US" dirty="0"/>
          </a:p>
          <a:p>
            <a:pPr lvl="2"/>
            <a:r>
              <a:rPr lang="en-US" dirty="0" err="1"/>
              <a:t>Rootsi</a:t>
            </a:r>
            <a:r>
              <a:rPr lang="en-US" dirty="0"/>
              <a:t> 2024 </a:t>
            </a:r>
            <a:r>
              <a:rPr lang="en-US" dirty="0" err="1"/>
              <a:t>uuring</a:t>
            </a:r>
            <a:r>
              <a:rPr lang="en-US" dirty="0"/>
              <a:t> – </a:t>
            </a:r>
            <a:r>
              <a:rPr lang="en-US" dirty="0" err="1"/>
              <a:t>määravaks</a:t>
            </a:r>
            <a:r>
              <a:rPr lang="en-US" dirty="0"/>
              <a:t> on </a:t>
            </a:r>
            <a:r>
              <a:rPr lang="en-US" dirty="0" err="1"/>
              <a:t>raskesõiduki</a:t>
            </a:r>
            <a:r>
              <a:rPr lang="en-US" dirty="0"/>
              <a:t> </a:t>
            </a:r>
            <a:r>
              <a:rPr lang="en-US" dirty="0" err="1"/>
              <a:t>kaugus</a:t>
            </a:r>
            <a:r>
              <a:rPr lang="en-US" dirty="0"/>
              <a:t> ja </a:t>
            </a:r>
            <a:r>
              <a:rPr lang="en-US" dirty="0" err="1"/>
              <a:t>kiirus</a:t>
            </a:r>
            <a:r>
              <a:rPr lang="en-US" dirty="0"/>
              <a:t>,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pikkus</a:t>
            </a:r>
            <a:endParaRPr lang="en-US" dirty="0"/>
          </a:p>
          <a:p>
            <a:pPr lvl="2"/>
            <a:r>
              <a:rPr lang="en-US" dirty="0" err="1"/>
              <a:t>Probleem</a:t>
            </a:r>
            <a:r>
              <a:rPr lang="en-US" dirty="0"/>
              <a:t> – me </a:t>
            </a:r>
            <a:r>
              <a:rPr lang="en-US" dirty="0" err="1"/>
              <a:t>ei</a:t>
            </a:r>
            <a:r>
              <a:rPr lang="en-US" dirty="0"/>
              <a:t> tea </a:t>
            </a:r>
            <a:r>
              <a:rPr lang="en-US" dirty="0" err="1"/>
              <a:t>kergliikluse</a:t>
            </a:r>
            <a:r>
              <a:rPr lang="en-US" dirty="0"/>
              <a:t> </a:t>
            </a:r>
            <a:r>
              <a:rPr lang="en-US" dirty="0" err="1"/>
              <a:t>mahtu</a:t>
            </a:r>
            <a:r>
              <a:rPr lang="en-US" dirty="0"/>
              <a:t> 20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pärast</a:t>
            </a:r>
            <a:endParaRPr lang="en-US" dirty="0"/>
          </a:p>
          <a:p>
            <a:pPr lvl="3"/>
            <a:r>
              <a:rPr lang="en-US" dirty="0" err="1"/>
              <a:t>Seega</a:t>
            </a:r>
            <a:r>
              <a:rPr lang="en-US" dirty="0"/>
              <a:t> –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rakendada</a:t>
            </a:r>
            <a:r>
              <a:rPr lang="en-US" dirty="0"/>
              <a:t> </a:t>
            </a:r>
            <a:r>
              <a:rPr lang="en-US" dirty="0" err="1"/>
              <a:t>piiramist</a:t>
            </a:r>
            <a:r>
              <a:rPr lang="en-US" dirty="0"/>
              <a:t> – kas </a:t>
            </a:r>
            <a:r>
              <a:rPr lang="en-US" dirty="0" err="1"/>
              <a:t>kergliiklus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keelatud</a:t>
            </a:r>
            <a:endParaRPr lang="en-US" dirty="0"/>
          </a:p>
          <a:p>
            <a:pPr lvl="2"/>
            <a:r>
              <a:rPr lang="en-US" dirty="0"/>
              <a:t>Norm </a:t>
            </a:r>
            <a:r>
              <a:rPr lang="en-US" dirty="0" err="1"/>
              <a:t>kehtib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projekteeritavatele</a:t>
            </a:r>
            <a:r>
              <a:rPr lang="en-US" dirty="0"/>
              <a:t> </a:t>
            </a:r>
            <a:r>
              <a:rPr lang="en-US" dirty="0" err="1"/>
              <a:t>teedele</a:t>
            </a:r>
            <a:r>
              <a:rPr lang="en-US" dirty="0"/>
              <a:t> ja </a:t>
            </a:r>
            <a:r>
              <a:rPr lang="en-US" dirty="0" err="1"/>
              <a:t>tellija</a:t>
            </a:r>
            <a:r>
              <a:rPr lang="en-US" dirty="0"/>
              <a:t> </a:t>
            </a:r>
            <a:r>
              <a:rPr lang="en-US" dirty="0" err="1"/>
              <a:t>poolt</a:t>
            </a:r>
            <a:r>
              <a:rPr lang="en-US" dirty="0"/>
              <a:t> </a:t>
            </a:r>
            <a:r>
              <a:rPr lang="en-US" dirty="0" err="1"/>
              <a:t>määratud</a:t>
            </a:r>
            <a:r>
              <a:rPr lang="en-US" dirty="0"/>
              <a:t> </a:t>
            </a:r>
            <a:r>
              <a:rPr lang="en-US" dirty="0" err="1"/>
              <a:t>ulatuses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01570-0FDF-6254-4619-9F93BBF6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08" y="0"/>
            <a:ext cx="3708192" cy="28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E5D1-1FC9-2060-5480-9FFABE28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ja </a:t>
            </a:r>
            <a:r>
              <a:rPr lang="en-US" dirty="0" err="1"/>
              <a:t>teised</a:t>
            </a:r>
            <a:r>
              <a:rPr lang="en-US" dirty="0"/>
              <a:t> </a:t>
            </a:r>
            <a:r>
              <a:rPr lang="en-US" dirty="0" err="1"/>
              <a:t>standardsest</a:t>
            </a:r>
            <a:r>
              <a:rPr lang="en-US" dirty="0"/>
              <a:t> </a:t>
            </a:r>
            <a:r>
              <a:rPr lang="en-US" dirty="0" err="1"/>
              <a:t>pikemad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BE1B-63AA-8368-8199-B117CD0F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690688"/>
            <a:ext cx="1147930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Euroopa</a:t>
            </a:r>
            <a:r>
              <a:rPr lang="en-US" dirty="0"/>
              <a:t> -  </a:t>
            </a:r>
            <a:r>
              <a:rPr lang="en-US" dirty="0" err="1"/>
              <a:t>üldine</a:t>
            </a:r>
            <a:r>
              <a:rPr lang="en-US" dirty="0"/>
              <a:t> max 16,5 ja 18,75 m </a:t>
            </a:r>
            <a:r>
              <a:rPr lang="en-US" dirty="0" err="1"/>
              <a:t>ning</a:t>
            </a:r>
            <a:r>
              <a:rPr lang="en-US" dirty="0"/>
              <a:t> 40/44 </a:t>
            </a:r>
            <a:r>
              <a:rPr lang="en-US" dirty="0" err="1"/>
              <a:t>tonni</a:t>
            </a:r>
            <a:r>
              <a:rPr lang="en-US" dirty="0"/>
              <a:t>; </a:t>
            </a:r>
            <a:r>
              <a:rPr lang="en-US" dirty="0" err="1"/>
              <a:t>veotelg</a:t>
            </a:r>
            <a:r>
              <a:rPr lang="en-US" dirty="0"/>
              <a:t> 11,5 </a:t>
            </a:r>
            <a:r>
              <a:rPr lang="en-US" dirty="0" err="1"/>
              <a:t>tonni</a:t>
            </a:r>
            <a:endParaRPr lang="en-US" dirty="0"/>
          </a:p>
          <a:p>
            <a:r>
              <a:rPr lang="en-US" dirty="0"/>
              <a:t>EMS –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standardsetest</a:t>
            </a:r>
            <a:r>
              <a:rPr lang="en-US" dirty="0"/>
              <a:t> </a:t>
            </a:r>
            <a:r>
              <a:rPr lang="en-US" dirty="0" err="1"/>
              <a:t>moodulitest</a:t>
            </a:r>
            <a:r>
              <a:rPr lang="en-US" dirty="0"/>
              <a:t> </a:t>
            </a:r>
            <a:r>
              <a:rPr lang="en-US" dirty="0" err="1"/>
              <a:t>komplekteeritud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25,25 ja </a:t>
            </a:r>
            <a:r>
              <a:rPr lang="en-US" dirty="0" err="1"/>
              <a:t>kuni</a:t>
            </a:r>
            <a:r>
              <a:rPr lang="en-US" dirty="0"/>
              <a:t> 60 </a:t>
            </a:r>
            <a:r>
              <a:rPr lang="en-US" dirty="0" err="1"/>
              <a:t>tonni</a:t>
            </a:r>
            <a:r>
              <a:rPr lang="en-US" dirty="0"/>
              <a:t> – </a:t>
            </a:r>
            <a:r>
              <a:rPr lang="en-US" dirty="0" err="1"/>
              <a:t>täiendavate</a:t>
            </a:r>
            <a:r>
              <a:rPr lang="en-US" dirty="0"/>
              <a:t> </a:t>
            </a:r>
            <a:r>
              <a:rPr lang="en-US" dirty="0" err="1"/>
              <a:t>nõuete</a:t>
            </a:r>
            <a:r>
              <a:rPr lang="en-US" dirty="0"/>
              <a:t> </a:t>
            </a:r>
            <a:r>
              <a:rPr lang="en-US" dirty="0" err="1"/>
              <a:t>esitamise</a:t>
            </a:r>
            <a:r>
              <a:rPr lang="en-US" dirty="0"/>
              <a:t> </a:t>
            </a:r>
            <a:r>
              <a:rPr lang="en-US" dirty="0" err="1"/>
              <a:t>võimalus</a:t>
            </a:r>
            <a:r>
              <a:rPr lang="en-US" dirty="0"/>
              <a:t> on </a:t>
            </a:r>
            <a:r>
              <a:rPr lang="en-US" dirty="0" err="1"/>
              <a:t>piiratud</a:t>
            </a:r>
            <a:endParaRPr lang="en-US" dirty="0"/>
          </a:p>
          <a:p>
            <a:pPr lvl="1"/>
            <a:r>
              <a:rPr lang="en-US" dirty="0" err="1"/>
              <a:t>Euroopa</a:t>
            </a:r>
            <a:r>
              <a:rPr lang="en-US" dirty="0"/>
              <a:t> </a:t>
            </a:r>
            <a:r>
              <a:rPr lang="en-US" dirty="0" err="1"/>
              <a:t>direktiivi</a:t>
            </a:r>
            <a:r>
              <a:rPr lang="en-US" dirty="0"/>
              <a:t> 96/53/EC (1996) </a:t>
            </a:r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redaktsioon</a:t>
            </a:r>
            <a:r>
              <a:rPr lang="en-US" dirty="0"/>
              <a:t> peaks </a:t>
            </a:r>
            <a:r>
              <a:rPr lang="en-US" dirty="0" err="1"/>
              <a:t>võimaldama</a:t>
            </a:r>
            <a:r>
              <a:rPr lang="en-US" dirty="0"/>
              <a:t> EMS </a:t>
            </a:r>
            <a:r>
              <a:rPr lang="en-US" dirty="0" err="1"/>
              <a:t>kasutuse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COM_2023_445_0.pdf</a:t>
            </a:r>
            <a:endParaRPr lang="en-US" dirty="0"/>
          </a:p>
          <a:p>
            <a:r>
              <a:rPr lang="en-US" dirty="0"/>
              <a:t>EMS2/DUO – </a:t>
            </a:r>
            <a:r>
              <a:rPr lang="en-US" dirty="0" err="1"/>
              <a:t>Skandinaavias</a:t>
            </a:r>
            <a:r>
              <a:rPr lang="en-US" dirty="0"/>
              <a:t> </a:t>
            </a:r>
            <a:r>
              <a:rPr lang="en-US" dirty="0" err="1"/>
              <a:t>levinud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34,5 m ja </a:t>
            </a:r>
            <a:r>
              <a:rPr lang="en-US" dirty="0" err="1"/>
              <a:t>kuni</a:t>
            </a:r>
            <a:r>
              <a:rPr lang="en-US" dirty="0"/>
              <a:t> 74/76 </a:t>
            </a:r>
            <a:r>
              <a:rPr lang="en-US" dirty="0" err="1"/>
              <a:t>tonni</a:t>
            </a:r>
            <a:endParaRPr lang="en-US" dirty="0"/>
          </a:p>
          <a:p>
            <a:pPr lvl="1"/>
            <a:r>
              <a:rPr lang="en-US" dirty="0" err="1"/>
              <a:t>veduk</a:t>
            </a:r>
            <a:r>
              <a:rPr lang="en-US" dirty="0"/>
              <a:t> ja </a:t>
            </a:r>
            <a:r>
              <a:rPr lang="en-US" dirty="0" err="1"/>
              <a:t>kaks</a:t>
            </a:r>
            <a:r>
              <a:rPr lang="en-US" dirty="0"/>
              <a:t> </a:t>
            </a:r>
            <a:r>
              <a:rPr lang="en-US" dirty="0" err="1"/>
              <a:t>poolhaagist</a:t>
            </a:r>
            <a:endParaRPr lang="en-US" dirty="0"/>
          </a:p>
          <a:p>
            <a:r>
              <a:rPr lang="en-US" dirty="0" err="1"/>
              <a:t>Erandid</a:t>
            </a:r>
            <a:endParaRPr lang="en-US" dirty="0"/>
          </a:p>
          <a:p>
            <a:pPr lvl="1"/>
            <a:r>
              <a:rPr lang="en-US" dirty="0" err="1"/>
              <a:t>kohalikud</a:t>
            </a:r>
            <a:r>
              <a:rPr lang="en-US" dirty="0"/>
              <a:t> </a:t>
            </a:r>
            <a:r>
              <a:rPr lang="en-US" dirty="0" err="1"/>
              <a:t>veod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mittepööravad</a:t>
            </a:r>
            <a:r>
              <a:rPr lang="en-US" dirty="0"/>
              <a:t> </a:t>
            </a:r>
            <a:r>
              <a:rPr lang="en-US" dirty="0" err="1"/>
              <a:t>teljed</a:t>
            </a:r>
            <a:r>
              <a:rPr lang="en-US" dirty="0"/>
              <a:t> on </a:t>
            </a:r>
            <a:r>
              <a:rPr lang="en-US" dirty="0" err="1"/>
              <a:t>paarisratastega</a:t>
            </a:r>
            <a:r>
              <a:rPr lang="en-US" dirty="0"/>
              <a:t> (</a:t>
            </a:r>
            <a:r>
              <a:rPr lang="en-US" dirty="0" err="1"/>
              <a:t>metsavedu</a:t>
            </a:r>
            <a:r>
              <a:rPr lang="en-US" dirty="0"/>
              <a:t> </a:t>
            </a:r>
            <a:r>
              <a:rPr lang="en-US" dirty="0" err="1"/>
              <a:t>jms</a:t>
            </a:r>
            <a:r>
              <a:rPr lang="en-US" dirty="0"/>
              <a:t>)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täismass</a:t>
            </a:r>
            <a:r>
              <a:rPr lang="en-US" dirty="0"/>
              <a:t> on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telgede</a:t>
            </a:r>
            <a:r>
              <a:rPr lang="en-US" dirty="0"/>
              <a:t> </a:t>
            </a:r>
            <a:r>
              <a:rPr lang="en-US" dirty="0" err="1"/>
              <a:t>arvuga</a:t>
            </a:r>
            <a:r>
              <a:rPr lang="en-US" dirty="0"/>
              <a:t> (</a:t>
            </a:r>
            <a:r>
              <a:rPr lang="en-US" dirty="0" err="1"/>
              <a:t>täna</a:t>
            </a:r>
            <a:r>
              <a:rPr lang="en-US" dirty="0"/>
              <a:t> 6-teljelisel 48 ja 7 – 52 t)</a:t>
            </a:r>
          </a:p>
          <a:p>
            <a:pPr lvl="1"/>
            <a:r>
              <a:rPr lang="en-US" dirty="0" err="1"/>
              <a:t>sõiduautode</a:t>
            </a:r>
            <a:r>
              <a:rPr lang="en-US" dirty="0"/>
              <a:t> </a:t>
            </a:r>
            <a:r>
              <a:rPr lang="en-US" dirty="0" err="1"/>
              <a:t>vedu</a:t>
            </a:r>
            <a:r>
              <a:rPr lang="en-US" dirty="0"/>
              <a:t> (</a:t>
            </a:r>
            <a:r>
              <a:rPr lang="en-US" dirty="0" err="1"/>
              <a:t>autotreiler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Kesktelghaagis</a:t>
            </a:r>
            <a:r>
              <a:rPr lang="en-US" dirty="0"/>
              <a:t> 20,5</a:t>
            </a:r>
          </a:p>
          <a:p>
            <a:pPr lvl="2"/>
            <a:r>
              <a:rPr lang="en-US" dirty="0" err="1"/>
              <a:t>Poolhaagis</a:t>
            </a:r>
            <a:r>
              <a:rPr lang="en-US" dirty="0"/>
              <a:t> 18,75</a:t>
            </a:r>
          </a:p>
        </p:txBody>
      </p:sp>
      <p:pic>
        <p:nvPicPr>
          <p:cNvPr id="1026" name="Picture 2" descr="Kirjeldus puudub.">
            <a:extLst>
              <a:ext uri="{FF2B5EF4-FFF2-40B4-BE49-F238E27FC236}">
                <a16:creationId xmlns:a16="http://schemas.microsoft.com/office/drawing/2014/main" id="{35BD0497-47C6-4B56-3709-EAA89C9BE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1" b="16601"/>
          <a:stretch/>
        </p:blipFill>
        <p:spPr bwMode="auto">
          <a:xfrm>
            <a:off x="7956176" y="4971721"/>
            <a:ext cx="4235824" cy="188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rjeldus puudub.">
            <a:extLst>
              <a:ext uri="{FF2B5EF4-FFF2-40B4-BE49-F238E27FC236}">
                <a16:creationId xmlns:a16="http://schemas.microsoft.com/office/drawing/2014/main" id="{5D62DFBF-3A62-17D7-3001-83D2BFECF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t="17190" r="12445" b="21111"/>
          <a:stretch/>
        </p:blipFill>
        <p:spPr bwMode="auto">
          <a:xfrm>
            <a:off x="5118847" y="5362772"/>
            <a:ext cx="2608729" cy="149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07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C483E-EE5C-EF1E-FF05-150EC221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4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Jalgrattad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peenral</a:t>
            </a:r>
            <a:br>
              <a:rPr lang="en-US" dirty="0"/>
            </a:br>
            <a:r>
              <a:rPr lang="en-US" sz="3200" dirty="0"/>
              <a:t>AKÖL ja </a:t>
            </a:r>
            <a:r>
              <a:rPr lang="en-US" sz="3200" dirty="0" err="1"/>
              <a:t>raskeliikluse</a:t>
            </a:r>
            <a:r>
              <a:rPr lang="en-US" sz="3200" dirty="0"/>
              <a:t> </a:t>
            </a:r>
            <a:r>
              <a:rPr lang="en-US" sz="3200" dirty="0" err="1"/>
              <a:t>arvu</a:t>
            </a:r>
            <a:r>
              <a:rPr lang="en-US" sz="3200" dirty="0"/>
              <a:t> </a:t>
            </a:r>
            <a:r>
              <a:rPr lang="en-US" sz="3200" dirty="0" err="1"/>
              <a:t>alusel</a:t>
            </a:r>
            <a:r>
              <a:rPr lang="en-US" sz="3200" dirty="0"/>
              <a:t> </a:t>
            </a:r>
            <a:r>
              <a:rPr lang="en-US" sz="3200" dirty="0" err="1"/>
              <a:t>kriitilised</a:t>
            </a:r>
            <a:r>
              <a:rPr lang="en-US" sz="3200" dirty="0"/>
              <a:t> </a:t>
            </a:r>
            <a:r>
              <a:rPr lang="en-US" sz="3200" dirty="0" err="1"/>
              <a:t>alad</a:t>
            </a:r>
            <a:r>
              <a:rPr lang="en-US" sz="3200" dirty="0"/>
              <a:t> </a:t>
            </a:r>
            <a:r>
              <a:rPr lang="en-US" sz="3200" dirty="0" err="1"/>
              <a:t>põhimaanteedel</a:t>
            </a:r>
            <a:r>
              <a:rPr lang="en-US" sz="3200" dirty="0"/>
              <a:t> (km)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38B1F4-D093-456F-6840-9A9CC85F7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009805"/>
              </p:ext>
            </p:extLst>
          </p:nvPr>
        </p:nvGraphicFramePr>
        <p:xfrm>
          <a:off x="874406" y="1567379"/>
          <a:ext cx="10443188" cy="422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0147">
                  <a:extLst>
                    <a:ext uri="{9D8B030D-6E8A-4147-A177-3AD203B41FA5}">
                      <a16:colId xmlns:a16="http://schemas.microsoft.com/office/drawing/2014/main" val="520725891"/>
                    </a:ext>
                  </a:extLst>
                </a:gridCol>
                <a:gridCol w="1046576">
                  <a:extLst>
                    <a:ext uri="{9D8B030D-6E8A-4147-A177-3AD203B41FA5}">
                      <a16:colId xmlns:a16="http://schemas.microsoft.com/office/drawing/2014/main" val="2579370132"/>
                    </a:ext>
                  </a:extLst>
                </a:gridCol>
                <a:gridCol w="1593293">
                  <a:extLst>
                    <a:ext uri="{9D8B030D-6E8A-4147-A177-3AD203B41FA5}">
                      <a16:colId xmlns:a16="http://schemas.microsoft.com/office/drawing/2014/main" val="1107434888"/>
                    </a:ext>
                  </a:extLst>
                </a:gridCol>
                <a:gridCol w="1593293">
                  <a:extLst>
                    <a:ext uri="{9D8B030D-6E8A-4147-A177-3AD203B41FA5}">
                      <a16:colId xmlns:a16="http://schemas.microsoft.com/office/drawing/2014/main" val="768353065"/>
                    </a:ext>
                  </a:extLst>
                </a:gridCol>
                <a:gridCol w="1593293">
                  <a:extLst>
                    <a:ext uri="{9D8B030D-6E8A-4147-A177-3AD203B41FA5}">
                      <a16:colId xmlns:a16="http://schemas.microsoft.com/office/drawing/2014/main" val="3791854228"/>
                    </a:ext>
                  </a:extLst>
                </a:gridCol>
                <a:gridCol w="1593293">
                  <a:extLst>
                    <a:ext uri="{9D8B030D-6E8A-4147-A177-3AD203B41FA5}">
                      <a16:colId xmlns:a16="http://schemas.microsoft.com/office/drawing/2014/main" val="3496372706"/>
                    </a:ext>
                  </a:extLst>
                </a:gridCol>
                <a:gridCol w="1593293">
                  <a:extLst>
                    <a:ext uri="{9D8B030D-6E8A-4147-A177-3AD203B41FA5}">
                      <a16:colId xmlns:a16="http://schemas.microsoft.com/office/drawing/2014/main" val="3324906081"/>
                    </a:ext>
                  </a:extLst>
                </a:gridCol>
              </a:tblGrid>
              <a:tr h="2714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Kõik põhimaanteed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Kriitiline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ala: 525 km;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probleemne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ala 1020 km</a:t>
                      </a: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632431"/>
                  </a:ext>
                </a:extLst>
              </a:tr>
              <a:tr h="35543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AKÖL / rasked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1000+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500-1000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200-500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100-200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10-100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1136154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14500+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82.8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11.8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94.6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9129708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6000-14500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287.7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144.5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77.5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512.3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00324173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3000-6000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24.0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74.0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319.1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37.4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454.5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3777554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500-3000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325.3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204.3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542.2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0729968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394.5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231.6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721.9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244.2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1603.5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802262"/>
                  </a:ext>
                </a:extLst>
              </a:tr>
              <a:tr h="488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EMS trassid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Kriitiline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ala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520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km;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probleemne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725 km</a:t>
                      </a: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8904072"/>
                  </a:ext>
                </a:extLst>
              </a:tr>
              <a:tr h="296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AKÖL / rasked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1000+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500-1000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250-500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100-250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10-100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KOKKU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57726316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14500+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81.9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92.3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4093703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6000-14500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287.7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142.6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22.2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452.6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6006830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3000-6000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24.0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71.1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83.7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178.8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6279070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500-3000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43.7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23.9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73.6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85587527"/>
                  </a:ext>
                </a:extLst>
              </a:tr>
              <a:tr h="27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KOKKU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393.6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225.4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149.7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23.9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797.3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179390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DCBFD07-C10D-3654-8DB3-39D2A9AB4C70}"/>
              </a:ext>
            </a:extLst>
          </p:cNvPr>
          <p:cNvSpPr txBox="1"/>
          <p:nvPr/>
        </p:nvSpPr>
        <p:spPr>
          <a:xfrm>
            <a:off x="273121" y="6093169"/>
            <a:ext cx="11451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Põhimaanteedel</a:t>
            </a:r>
            <a:r>
              <a:rPr lang="en-US" dirty="0"/>
              <a:t> </a:t>
            </a:r>
            <a:r>
              <a:rPr lang="en-US" dirty="0" err="1"/>
              <a:t>kokku</a:t>
            </a:r>
            <a:r>
              <a:rPr lang="en-US" dirty="0"/>
              <a:t>  - AKÖL 6000+ ja </a:t>
            </a:r>
            <a:r>
              <a:rPr lang="en-US" dirty="0" err="1"/>
              <a:t>raskeliiklus</a:t>
            </a:r>
            <a:r>
              <a:rPr lang="en-US" dirty="0"/>
              <a:t> 500+ : 267 km </a:t>
            </a:r>
            <a:r>
              <a:rPr lang="en-US" dirty="0" err="1"/>
              <a:t>parem</a:t>
            </a:r>
            <a:r>
              <a:rPr lang="en-US" dirty="0"/>
              <a:t> </a:t>
            </a:r>
            <a:r>
              <a:rPr lang="en-US" dirty="0" err="1"/>
              <a:t>peenar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1,5 </a:t>
            </a:r>
            <a:r>
              <a:rPr lang="en-US" dirty="0" err="1"/>
              <a:t>meetri</a:t>
            </a:r>
            <a:r>
              <a:rPr lang="en-US" dirty="0"/>
              <a:t> (260 km </a:t>
            </a:r>
            <a:r>
              <a:rPr lang="en-US" dirty="0" err="1"/>
              <a:t>üle</a:t>
            </a:r>
            <a:r>
              <a:rPr lang="en-US" dirty="0"/>
              <a:t> 1,5 m)</a:t>
            </a:r>
          </a:p>
          <a:p>
            <a:r>
              <a:rPr lang="en-US" dirty="0" err="1"/>
              <a:t>Täpsemat</a:t>
            </a:r>
            <a:r>
              <a:rPr lang="en-US" dirty="0"/>
              <a:t> </a:t>
            </a:r>
            <a:r>
              <a:rPr lang="en-US" dirty="0" err="1"/>
              <a:t>hinnangut</a:t>
            </a:r>
            <a:r>
              <a:rPr lang="en-US" dirty="0"/>
              <a:t> on </a:t>
            </a:r>
            <a:r>
              <a:rPr lang="en-US" dirty="0" err="1"/>
              <a:t>raske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Teeregistri</a:t>
            </a:r>
            <a:r>
              <a:rPr lang="en-US" dirty="0"/>
              <a:t> info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peenra</a:t>
            </a:r>
            <a:r>
              <a:rPr lang="en-US" dirty="0"/>
              <a:t> </a:t>
            </a:r>
            <a:r>
              <a:rPr lang="en-US" dirty="0" err="1"/>
              <a:t>laiuse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adekvaatne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107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EFEB-0BB7-CED3-AD90-957D6C4D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Laiemas</a:t>
            </a:r>
            <a:r>
              <a:rPr lang="en-US" dirty="0"/>
              <a:t> </a:t>
            </a:r>
            <a:r>
              <a:rPr lang="en-US" dirty="0" err="1"/>
              <a:t>mõttes</a:t>
            </a:r>
            <a:r>
              <a:rPr lang="en-US" dirty="0"/>
              <a:t> </a:t>
            </a:r>
            <a:r>
              <a:rPr lang="en-US" dirty="0" err="1"/>
              <a:t>möödasõiduprobleem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8D25F-524C-C5D6-BEF1-4DBA3C47D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LS </a:t>
            </a:r>
            <a:r>
              <a:rPr lang="en-US" dirty="0" err="1"/>
              <a:t>ütleb</a:t>
            </a:r>
            <a:r>
              <a:rPr lang="en-US" dirty="0"/>
              <a:t>, et </a:t>
            </a:r>
            <a:r>
              <a:rPr lang="en-US" dirty="0" err="1"/>
              <a:t>aeglasem</a:t>
            </a:r>
            <a:r>
              <a:rPr lang="en-US" dirty="0"/>
              <a:t> </a:t>
            </a:r>
            <a:r>
              <a:rPr lang="en-US" dirty="0" err="1"/>
              <a:t>liikleja</a:t>
            </a:r>
            <a:r>
              <a:rPr lang="en-US" dirty="0"/>
              <a:t> peaks </a:t>
            </a:r>
            <a:r>
              <a:rPr lang="en-US" dirty="0" err="1"/>
              <a:t>kõrvale</a:t>
            </a:r>
            <a:r>
              <a:rPr lang="en-US" dirty="0"/>
              <a:t> </a:t>
            </a:r>
            <a:r>
              <a:rPr lang="en-US" dirty="0" err="1"/>
              <a:t>tõmbama</a:t>
            </a:r>
            <a:r>
              <a:rPr lang="en-US" dirty="0"/>
              <a:t> ja </a:t>
            </a:r>
            <a:r>
              <a:rPr lang="en-US" dirty="0" err="1"/>
              <a:t>kiiremad</a:t>
            </a:r>
            <a:r>
              <a:rPr lang="en-US" dirty="0"/>
              <a:t> </a:t>
            </a:r>
            <a:r>
              <a:rPr lang="en-US" dirty="0" err="1"/>
              <a:t>mööda</a:t>
            </a:r>
            <a:r>
              <a:rPr lang="en-US" dirty="0"/>
              <a:t> </a:t>
            </a:r>
            <a:r>
              <a:rPr lang="en-US" dirty="0" err="1"/>
              <a:t>laskma</a:t>
            </a:r>
            <a:r>
              <a:rPr lang="en-US" dirty="0"/>
              <a:t> – aga pole </a:t>
            </a:r>
            <a:r>
              <a:rPr lang="en-US" dirty="0" err="1"/>
              <a:t>määratletud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aeglane</a:t>
            </a:r>
            <a:r>
              <a:rPr lang="en-US" dirty="0"/>
              <a:t> on </a:t>
            </a:r>
            <a:r>
              <a:rPr lang="en-US" dirty="0" err="1"/>
              <a:t>aeglane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sõnastus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sisalda</a:t>
            </a:r>
            <a:r>
              <a:rPr lang="en-US" dirty="0"/>
              <a:t> </a:t>
            </a:r>
            <a:r>
              <a:rPr lang="en-US" dirty="0" err="1"/>
              <a:t>jalgrattaid</a:t>
            </a:r>
            <a:endParaRPr lang="en-US" dirty="0"/>
          </a:p>
          <a:p>
            <a:pPr lvl="1"/>
            <a:r>
              <a:rPr lang="en-US" dirty="0" err="1"/>
              <a:t>Möödasõidukeeld</a:t>
            </a:r>
            <a:r>
              <a:rPr lang="en-US" dirty="0"/>
              <a:t> on </a:t>
            </a:r>
            <a:r>
              <a:rPr lang="en-US" dirty="0" err="1"/>
              <a:t>binaarne</a:t>
            </a:r>
            <a:r>
              <a:rPr lang="en-US" dirty="0"/>
              <a:t> –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tingimuslik</a:t>
            </a:r>
            <a:r>
              <a:rPr lang="en-US" dirty="0"/>
              <a:t>, </a:t>
            </a:r>
            <a:r>
              <a:rPr lang="en-US" dirty="0" err="1"/>
              <a:t>keelualas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mööduda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töötavate</a:t>
            </a:r>
            <a:r>
              <a:rPr lang="en-US" dirty="0"/>
              <a:t> </a:t>
            </a:r>
            <a:r>
              <a:rPr lang="en-US" dirty="0" err="1"/>
              <a:t>vilkuritega</a:t>
            </a:r>
            <a:r>
              <a:rPr lang="en-US" dirty="0"/>
              <a:t> </a:t>
            </a:r>
            <a:r>
              <a:rPr lang="en-US" dirty="0" err="1"/>
              <a:t>hooldus</a:t>
            </a:r>
            <a:r>
              <a:rPr lang="en-US" dirty="0"/>
              <a:t>-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operatiivsõidukist</a:t>
            </a:r>
            <a:endParaRPr lang="en-US" dirty="0"/>
          </a:p>
          <a:p>
            <a:pPr lvl="1"/>
            <a:r>
              <a:rPr lang="en-US" dirty="0" err="1"/>
              <a:t>Keeld</a:t>
            </a:r>
            <a:r>
              <a:rPr lang="en-US" dirty="0"/>
              <a:t> </a:t>
            </a:r>
            <a:r>
              <a:rPr lang="en-US" dirty="0" err="1"/>
              <a:t>keelab</a:t>
            </a:r>
            <a:r>
              <a:rPr lang="en-US" dirty="0"/>
              <a:t> </a:t>
            </a:r>
            <a:r>
              <a:rPr lang="en-US" dirty="0" err="1"/>
              <a:t>möödumise</a:t>
            </a:r>
            <a:r>
              <a:rPr lang="en-US" dirty="0"/>
              <a:t> ka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aeglasest</a:t>
            </a:r>
            <a:r>
              <a:rPr lang="en-US" dirty="0"/>
              <a:t> </a:t>
            </a:r>
            <a:r>
              <a:rPr lang="en-US" dirty="0" err="1"/>
              <a:t>sõidukist</a:t>
            </a:r>
            <a:r>
              <a:rPr lang="en-US" dirty="0"/>
              <a:t> – </a:t>
            </a:r>
            <a:r>
              <a:rPr lang="en-US" dirty="0" err="1"/>
              <a:t>kui</a:t>
            </a:r>
            <a:r>
              <a:rPr lang="en-US" dirty="0"/>
              <a:t> see just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taba</a:t>
            </a:r>
            <a:r>
              <a:rPr lang="en-US" dirty="0"/>
              <a:t> teed </a:t>
            </a:r>
            <a:r>
              <a:rPr lang="en-US" dirty="0" err="1"/>
              <a:t>anda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Aeglase</a:t>
            </a:r>
            <a:r>
              <a:rPr lang="en-US" dirty="0"/>
              <a:t> </a:t>
            </a:r>
            <a:r>
              <a:rPr lang="en-US" dirty="0" err="1"/>
              <a:t>sõiduki</a:t>
            </a:r>
            <a:r>
              <a:rPr lang="en-US" dirty="0"/>
              <a:t> </a:t>
            </a:r>
            <a:r>
              <a:rPr lang="en-US" dirty="0" err="1"/>
              <a:t>märgid</a:t>
            </a:r>
            <a:r>
              <a:rPr lang="en-US" dirty="0"/>
              <a:t> </a:t>
            </a:r>
            <a:r>
              <a:rPr lang="en-US" dirty="0" err="1"/>
              <a:t>mopeedidel</a:t>
            </a:r>
            <a:r>
              <a:rPr lang="en-US" dirty="0"/>
              <a:t> ja </a:t>
            </a:r>
            <a:r>
              <a:rPr lang="en-US" dirty="0" err="1"/>
              <a:t>kuni</a:t>
            </a:r>
            <a:r>
              <a:rPr lang="en-US" dirty="0"/>
              <a:t> 40 km/h max </a:t>
            </a:r>
            <a:r>
              <a:rPr lang="en-US" dirty="0" err="1"/>
              <a:t>kiirusega</a:t>
            </a:r>
            <a:r>
              <a:rPr lang="en-US" dirty="0"/>
              <a:t> </a:t>
            </a:r>
            <a:r>
              <a:rPr lang="en-US" dirty="0" err="1"/>
              <a:t>tehnikal</a:t>
            </a:r>
            <a:r>
              <a:rPr lang="en-US" dirty="0"/>
              <a:t> –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seostatud</a:t>
            </a:r>
            <a:r>
              <a:rPr lang="en-US" dirty="0"/>
              <a:t> </a:t>
            </a:r>
            <a:r>
              <a:rPr lang="en-US" dirty="0" err="1"/>
              <a:t>möödasõitudega</a:t>
            </a:r>
            <a:endParaRPr lang="en-US" dirty="0"/>
          </a:p>
          <a:p>
            <a:r>
              <a:rPr lang="en-US" dirty="0" err="1"/>
              <a:t>Liikluskorraldusega</a:t>
            </a:r>
            <a:r>
              <a:rPr lang="en-US" dirty="0"/>
              <a:t> </a:t>
            </a:r>
            <a:r>
              <a:rPr lang="en-US" dirty="0" err="1"/>
              <a:t>möödasõidu</a:t>
            </a:r>
            <a:r>
              <a:rPr lang="en-US" dirty="0"/>
              <a:t> </a:t>
            </a:r>
            <a:r>
              <a:rPr lang="en-US" dirty="0" err="1"/>
              <a:t>keelamine</a:t>
            </a:r>
            <a:r>
              <a:rPr lang="en-US" dirty="0"/>
              <a:t> </a:t>
            </a:r>
            <a:r>
              <a:rPr lang="en-US" dirty="0" err="1"/>
              <a:t>keelab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ka </a:t>
            </a:r>
            <a:r>
              <a:rPr lang="en-US" dirty="0" err="1"/>
              <a:t>aeglastest</a:t>
            </a:r>
            <a:endParaRPr lang="en-US" dirty="0"/>
          </a:p>
          <a:p>
            <a:r>
              <a:rPr lang="en-US" dirty="0"/>
              <a:t>Oht on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otsasõidus</a:t>
            </a:r>
            <a:r>
              <a:rPr lang="en-US" dirty="0"/>
              <a:t> </a:t>
            </a:r>
            <a:r>
              <a:rPr lang="en-US" dirty="0" err="1"/>
              <a:t>äkitselt</a:t>
            </a:r>
            <a:r>
              <a:rPr lang="en-US" dirty="0"/>
              <a:t>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ilmunud</a:t>
            </a:r>
            <a:r>
              <a:rPr lang="en-US" dirty="0"/>
              <a:t> </a:t>
            </a:r>
            <a:r>
              <a:rPr lang="en-US" dirty="0" err="1"/>
              <a:t>aeglasest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ka </a:t>
            </a:r>
            <a:r>
              <a:rPr lang="en-US" dirty="0" err="1"/>
              <a:t>hoo</a:t>
            </a:r>
            <a:r>
              <a:rPr lang="en-US" dirty="0"/>
              <a:t> maha </a:t>
            </a:r>
            <a:r>
              <a:rPr lang="en-US" dirty="0" err="1"/>
              <a:t>pidurdanud</a:t>
            </a:r>
            <a:r>
              <a:rPr lang="en-US" dirty="0"/>
              <a:t> </a:t>
            </a:r>
            <a:r>
              <a:rPr lang="en-US" dirty="0" err="1"/>
              <a:t>raskesõiduki</a:t>
            </a:r>
            <a:r>
              <a:rPr lang="en-US" dirty="0"/>
              <a:t> taha </a:t>
            </a:r>
            <a:r>
              <a:rPr lang="en-US" dirty="0" err="1"/>
              <a:t>moodustuvas</a:t>
            </a:r>
            <a:r>
              <a:rPr lang="en-US" dirty="0"/>
              <a:t> </a:t>
            </a:r>
            <a:r>
              <a:rPr lang="en-US" dirty="0" err="1"/>
              <a:t>kolonnis</a:t>
            </a:r>
            <a:r>
              <a:rPr lang="en-US" dirty="0"/>
              <a:t> mis </a:t>
            </a:r>
            <a:r>
              <a:rPr lang="en-US" dirty="0" err="1"/>
              <a:t>genereerib</a:t>
            </a:r>
            <a:r>
              <a:rPr lang="en-US" dirty="0"/>
              <a:t> </a:t>
            </a:r>
            <a:r>
              <a:rPr lang="en-US" dirty="0" err="1"/>
              <a:t>uued</a:t>
            </a:r>
            <a:r>
              <a:rPr lang="en-US" dirty="0"/>
              <a:t> </a:t>
            </a:r>
            <a:r>
              <a:rPr lang="en-US" dirty="0" err="1"/>
              <a:t>möödasõidud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350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F8F0-A1A7-FD52-4B73-93A6F880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365125"/>
            <a:ext cx="11233425" cy="1325563"/>
          </a:xfrm>
        </p:spPr>
        <p:txBody>
          <a:bodyPr/>
          <a:lstStyle/>
          <a:p>
            <a:r>
              <a:rPr lang="en-US" dirty="0" err="1"/>
              <a:t>Täiendavad</a:t>
            </a:r>
            <a:r>
              <a:rPr lang="en-US" dirty="0"/>
              <a:t> </a:t>
            </a:r>
            <a:r>
              <a:rPr lang="en-US" dirty="0" err="1"/>
              <a:t>tehnilised</a:t>
            </a:r>
            <a:r>
              <a:rPr lang="en-US" dirty="0"/>
              <a:t> </a:t>
            </a:r>
            <a:r>
              <a:rPr lang="en-US" dirty="0" err="1"/>
              <a:t>nõuded</a:t>
            </a:r>
            <a:r>
              <a:rPr lang="en-US" dirty="0"/>
              <a:t> EMS </a:t>
            </a:r>
            <a:r>
              <a:rPr lang="en-US" dirty="0" err="1"/>
              <a:t>autorongidele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E8AE4-F9AA-C43A-9027-677DE87C7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8808" cy="466725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/>
              <a:t>EMS-</a:t>
            </a:r>
            <a:r>
              <a:rPr lang="en-US" dirty="0" err="1"/>
              <a:t>autorongidel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vastavaid</a:t>
            </a:r>
            <a:r>
              <a:rPr lang="en-US" dirty="0"/>
              <a:t> </a:t>
            </a:r>
            <a:r>
              <a:rPr lang="en-US" dirty="0" err="1"/>
              <a:t>hoiatustähiseid</a:t>
            </a:r>
            <a:r>
              <a:rPr lang="en-US" dirty="0"/>
              <a:t> (</a:t>
            </a:r>
            <a:r>
              <a:rPr lang="en-US" dirty="0" err="1"/>
              <a:t>pikk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, 25 m)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Automaatne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pidurdussüsteem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AEBS;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Stabiilsuskontrolli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ja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veojõukontrollisüsteem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(ABS, TCS);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Automaatne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rajahoidmise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süsteem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Mootori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erivõimsus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vähemalt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5kW/t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soovitavalt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6kW/t;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Veotelje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koormatuse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võimalus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kohaltvõtul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vähemalt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20%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ulatuses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võrreldes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autorongi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massiga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Tagurduskaamera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soovitavalt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360kraadi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kaamera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Suurendatud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rehvimustri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jääksügavuse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nõue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vähemalt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5 mm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juht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ja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veotelgedel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talvetingimustes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ja/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või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lumekettide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kasutamise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valmisolek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03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7D2ED-1C90-1E3A-8BC5-3DC1D4C2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Tehnilised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teedevõrgule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D7389-8D82-9C09-D912-D7504D284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825624"/>
            <a:ext cx="10956235" cy="47076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EMS-</a:t>
            </a:r>
            <a:r>
              <a:rPr lang="en-US" dirty="0" err="1"/>
              <a:t>autorongide</a:t>
            </a:r>
            <a:r>
              <a:rPr lang="en-US" dirty="0"/>
              <a:t> </a:t>
            </a:r>
            <a:r>
              <a:rPr lang="en-US" dirty="0" err="1"/>
              <a:t>liikluseks</a:t>
            </a:r>
            <a:r>
              <a:rPr lang="en-US" dirty="0"/>
              <a:t> </a:t>
            </a:r>
            <a:r>
              <a:rPr lang="en-US" dirty="0" err="1"/>
              <a:t>tehniline</a:t>
            </a:r>
            <a:r>
              <a:rPr lang="en-US" dirty="0"/>
              <a:t> </a:t>
            </a:r>
            <a:r>
              <a:rPr lang="en-US" dirty="0" err="1"/>
              <a:t>sobilikkus</a:t>
            </a:r>
            <a:r>
              <a:rPr lang="en-US" dirty="0"/>
              <a:t> on </a:t>
            </a:r>
            <a:r>
              <a:rPr lang="en-US" dirty="0" err="1"/>
              <a:t>määratletud</a:t>
            </a:r>
            <a:r>
              <a:rPr lang="en-US" dirty="0"/>
              <a:t> tarktee.ee </a:t>
            </a:r>
            <a:r>
              <a:rPr lang="en-US" dirty="0" err="1"/>
              <a:t>keskkonnas</a:t>
            </a:r>
            <a:r>
              <a:rPr lang="en-US" dirty="0"/>
              <a:t> – need teed ja </a:t>
            </a:r>
            <a:r>
              <a:rPr lang="en-US" dirty="0" err="1"/>
              <a:t>sillad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tohivad</a:t>
            </a:r>
            <a:r>
              <a:rPr lang="en-US" dirty="0"/>
              <a:t> </a:t>
            </a:r>
            <a:r>
              <a:rPr lang="en-US" dirty="0" err="1"/>
              <a:t>liikuda</a:t>
            </a:r>
            <a:r>
              <a:rPr lang="en-US" dirty="0"/>
              <a:t> 52-tonnised </a:t>
            </a:r>
            <a:r>
              <a:rPr lang="en-US" dirty="0" err="1"/>
              <a:t>autorongid</a:t>
            </a:r>
            <a:r>
              <a:rPr lang="en-US" dirty="0"/>
              <a:t>, </a:t>
            </a:r>
            <a:r>
              <a:rPr lang="en-US" dirty="0" err="1"/>
              <a:t>peaksid</a:t>
            </a:r>
            <a:r>
              <a:rPr lang="en-US" dirty="0"/>
              <a:t> </a:t>
            </a:r>
            <a:r>
              <a:rPr lang="en-US" dirty="0" err="1"/>
              <a:t>sobima</a:t>
            </a:r>
            <a:r>
              <a:rPr lang="en-US" dirty="0"/>
              <a:t> ka EMS </a:t>
            </a:r>
            <a:r>
              <a:rPr lang="en-US" dirty="0" err="1"/>
              <a:t>autorongidele</a:t>
            </a:r>
            <a:endParaRPr lang="en-US" dirty="0"/>
          </a:p>
          <a:p>
            <a:r>
              <a:rPr lang="en-US" dirty="0" err="1"/>
              <a:t>Olemasolevad</a:t>
            </a:r>
            <a:r>
              <a:rPr lang="en-US" dirty="0"/>
              <a:t> teed </a:t>
            </a:r>
            <a:r>
              <a:rPr lang="en-US" dirty="0" err="1"/>
              <a:t>geomeetrialt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vastavad</a:t>
            </a:r>
            <a:r>
              <a:rPr lang="en-US" dirty="0"/>
              <a:t> </a:t>
            </a:r>
            <a:r>
              <a:rPr lang="en-US" dirty="0" err="1"/>
              <a:t>nõuetele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projekteerijad</a:t>
            </a:r>
            <a:r>
              <a:rPr lang="en-US" dirty="0"/>
              <a:t> </a:t>
            </a:r>
            <a:r>
              <a:rPr lang="en-US" dirty="0" err="1"/>
              <a:t>peavad</a:t>
            </a:r>
            <a:r>
              <a:rPr lang="en-US" dirty="0"/>
              <a:t> </a:t>
            </a:r>
            <a:r>
              <a:rPr lang="en-US" dirty="0" err="1"/>
              <a:t>töösolevad</a:t>
            </a:r>
            <a:r>
              <a:rPr lang="en-US" dirty="0"/>
              <a:t> </a:t>
            </a:r>
            <a:r>
              <a:rPr lang="en-US" dirty="0" err="1"/>
              <a:t>lahendid</a:t>
            </a:r>
            <a:r>
              <a:rPr lang="en-US" dirty="0"/>
              <a:t> ja ka </a:t>
            </a:r>
            <a:r>
              <a:rPr lang="en-US" dirty="0" err="1"/>
              <a:t>ajutise</a:t>
            </a:r>
            <a:r>
              <a:rPr lang="en-US" dirty="0"/>
              <a:t> </a:t>
            </a:r>
            <a:r>
              <a:rPr lang="en-US" dirty="0" err="1"/>
              <a:t>liikluskorralduse</a:t>
            </a:r>
            <a:r>
              <a:rPr lang="en-US" dirty="0"/>
              <a:t> </a:t>
            </a:r>
            <a:r>
              <a:rPr lang="en-US" dirty="0" err="1"/>
              <a:t>kontrollima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25 </a:t>
            </a:r>
            <a:r>
              <a:rPr lang="en-US" dirty="0" err="1"/>
              <a:t>kui</a:t>
            </a:r>
            <a:r>
              <a:rPr lang="en-US" dirty="0"/>
              <a:t> 34 </a:t>
            </a:r>
            <a:r>
              <a:rPr lang="en-US" dirty="0" err="1"/>
              <a:t>meetriste</a:t>
            </a:r>
            <a:r>
              <a:rPr lang="en-US" dirty="0"/>
              <a:t> </a:t>
            </a:r>
            <a:r>
              <a:rPr lang="en-US" dirty="0" err="1"/>
              <a:t>geomeetriale</a:t>
            </a:r>
            <a:endParaRPr lang="en-US" dirty="0"/>
          </a:p>
          <a:p>
            <a:pPr lvl="1"/>
            <a:r>
              <a:rPr lang="en-US" dirty="0"/>
              <a:t>EMS </a:t>
            </a:r>
            <a:r>
              <a:rPr lang="en-US" dirty="0" err="1"/>
              <a:t>trassidel</a:t>
            </a:r>
            <a:r>
              <a:rPr lang="en-US" dirty="0"/>
              <a:t> on </a:t>
            </a:r>
            <a:r>
              <a:rPr lang="en-US" dirty="0" err="1"/>
              <a:t>leitud</a:t>
            </a:r>
            <a:r>
              <a:rPr lang="en-US" dirty="0"/>
              <a:t>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ringristmik</a:t>
            </a:r>
            <a:r>
              <a:rPr lang="en-US" dirty="0"/>
              <a:t> (</a:t>
            </a:r>
            <a:r>
              <a:rPr lang="en-US" dirty="0" err="1"/>
              <a:t>Kroodi</a:t>
            </a:r>
            <a:r>
              <a:rPr lang="en-US" dirty="0"/>
              <a:t>),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teekattelt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sõitmata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EMS-</a:t>
            </a:r>
            <a:r>
              <a:rPr lang="en-US" dirty="0" err="1"/>
              <a:t>autorongil</a:t>
            </a:r>
            <a:r>
              <a:rPr lang="en-US" dirty="0"/>
              <a:t>, </a:t>
            </a:r>
            <a:r>
              <a:rPr lang="en-US" dirty="0" err="1"/>
              <a:t>probleemseks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lugeda</a:t>
            </a:r>
            <a:r>
              <a:rPr lang="en-US" dirty="0"/>
              <a:t> 4 </a:t>
            </a:r>
            <a:r>
              <a:rPr lang="en-US" dirty="0" err="1"/>
              <a:t>ristmikku</a:t>
            </a:r>
            <a:r>
              <a:rPr lang="en-US" dirty="0"/>
              <a:t> </a:t>
            </a:r>
            <a:r>
              <a:rPr lang="en-US" dirty="0" err="1"/>
              <a:t>uuritud</a:t>
            </a:r>
            <a:r>
              <a:rPr lang="en-US" dirty="0"/>
              <a:t> 64st</a:t>
            </a:r>
          </a:p>
          <a:p>
            <a:pPr lvl="1"/>
            <a:r>
              <a:rPr lang="en-US" dirty="0" err="1"/>
              <a:t>Kontrollitud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juurdepääse</a:t>
            </a:r>
            <a:r>
              <a:rPr lang="en-US" dirty="0"/>
              <a:t> EMS </a:t>
            </a:r>
            <a:r>
              <a:rPr lang="en-US" dirty="0" err="1"/>
              <a:t>autorongidega</a:t>
            </a:r>
            <a:r>
              <a:rPr lang="en-US" dirty="0"/>
              <a:t> </a:t>
            </a:r>
            <a:r>
              <a:rPr lang="en-US" dirty="0" err="1"/>
              <a:t>eeldatavalt</a:t>
            </a:r>
            <a:r>
              <a:rPr lang="en-US" dirty="0"/>
              <a:t> </a:t>
            </a:r>
            <a:r>
              <a:rPr lang="en-US" dirty="0" err="1"/>
              <a:t>teenindatavatele</a:t>
            </a:r>
            <a:r>
              <a:rPr lang="en-US" dirty="0"/>
              <a:t> </a:t>
            </a:r>
            <a:r>
              <a:rPr lang="en-US" dirty="0" err="1"/>
              <a:t>objektidele</a:t>
            </a:r>
            <a:endParaRPr lang="en-US" dirty="0"/>
          </a:p>
          <a:p>
            <a:r>
              <a:rPr lang="en-US" dirty="0"/>
              <a:t>EMS </a:t>
            </a:r>
            <a:r>
              <a:rPr lang="en-US" dirty="0" err="1"/>
              <a:t>trassidel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liiklussagedus</a:t>
            </a:r>
            <a:r>
              <a:rPr lang="en-US" dirty="0"/>
              <a:t> on </a:t>
            </a:r>
            <a:r>
              <a:rPr lang="en-US" dirty="0" err="1"/>
              <a:t>üle</a:t>
            </a:r>
            <a:r>
              <a:rPr lang="en-US" dirty="0"/>
              <a:t> 3000 AKÖL ja </a:t>
            </a:r>
            <a:r>
              <a:rPr lang="en-US" dirty="0" err="1"/>
              <a:t>raskeliikluse</a:t>
            </a:r>
            <a:r>
              <a:rPr lang="en-US" dirty="0"/>
              <a:t> </a:t>
            </a:r>
            <a:r>
              <a:rPr lang="en-US" dirty="0" err="1"/>
              <a:t>sagedus</a:t>
            </a:r>
            <a:r>
              <a:rPr lang="en-US" dirty="0"/>
              <a:t> on </a:t>
            </a:r>
            <a:r>
              <a:rPr lang="en-US" dirty="0" err="1"/>
              <a:t>üle</a:t>
            </a:r>
            <a:r>
              <a:rPr lang="en-US" dirty="0"/>
              <a:t> 250 </a:t>
            </a:r>
            <a:r>
              <a:rPr lang="en-US" dirty="0" err="1"/>
              <a:t>sõiduki</a:t>
            </a:r>
            <a:r>
              <a:rPr lang="en-US" dirty="0"/>
              <a:t> </a:t>
            </a:r>
            <a:r>
              <a:rPr lang="en-US" dirty="0" err="1"/>
              <a:t>ööpäevas</a:t>
            </a:r>
            <a:r>
              <a:rPr lang="en-US" dirty="0"/>
              <a:t>,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1,5-meetrine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peenar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keelata</a:t>
            </a:r>
            <a:r>
              <a:rPr lang="en-US" dirty="0"/>
              <a:t> </a:t>
            </a:r>
            <a:r>
              <a:rPr lang="en-US" dirty="0" err="1"/>
              <a:t>jalgrataste</a:t>
            </a:r>
            <a:r>
              <a:rPr lang="en-US" dirty="0"/>
              <a:t> </a:t>
            </a:r>
            <a:r>
              <a:rPr lang="en-US" dirty="0" err="1"/>
              <a:t>liiklus</a:t>
            </a:r>
            <a:r>
              <a:rPr lang="en-US" dirty="0"/>
              <a:t> </a:t>
            </a:r>
            <a:r>
              <a:rPr lang="en-US" dirty="0" err="1"/>
              <a:t>antud</a:t>
            </a:r>
            <a:r>
              <a:rPr lang="en-US" dirty="0"/>
              <a:t> </a:t>
            </a:r>
            <a:r>
              <a:rPr lang="en-US" dirty="0" err="1"/>
              <a:t>teelõigul</a:t>
            </a:r>
            <a:r>
              <a:rPr lang="en-US" dirty="0"/>
              <a:t> (</a:t>
            </a:r>
            <a:r>
              <a:rPr lang="en-US" dirty="0" err="1"/>
              <a:t>eeldab</a:t>
            </a:r>
            <a:r>
              <a:rPr lang="en-US" dirty="0"/>
              <a:t> </a:t>
            </a:r>
            <a:r>
              <a:rPr lang="en-US" dirty="0" err="1"/>
              <a:t>sõiduteest</a:t>
            </a:r>
            <a:r>
              <a:rPr lang="en-US" dirty="0"/>
              <a:t> </a:t>
            </a:r>
            <a:r>
              <a:rPr lang="en-US" dirty="0" err="1"/>
              <a:t>lahutatud</a:t>
            </a:r>
            <a:r>
              <a:rPr lang="en-US" dirty="0"/>
              <a:t> </a:t>
            </a:r>
            <a:r>
              <a:rPr lang="en-US" dirty="0" err="1"/>
              <a:t>kergliiklusteed</a:t>
            </a:r>
            <a:r>
              <a:rPr lang="en-US" dirty="0"/>
              <a:t>) – 2,5 </a:t>
            </a:r>
            <a:r>
              <a:rPr lang="en-US" dirty="0" err="1"/>
              <a:t>meetrine</a:t>
            </a:r>
            <a:r>
              <a:rPr lang="en-US" dirty="0"/>
              <a:t>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peenar</a:t>
            </a:r>
            <a:r>
              <a:rPr lang="en-US" dirty="0"/>
              <a:t> on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nähtud</a:t>
            </a:r>
            <a:r>
              <a:rPr lang="en-US" dirty="0"/>
              <a:t> 2+2 </a:t>
            </a:r>
            <a:r>
              <a:rPr lang="en-US" dirty="0" err="1"/>
              <a:t>ristlõikega</a:t>
            </a:r>
            <a:r>
              <a:rPr lang="en-US" dirty="0"/>
              <a:t> </a:t>
            </a:r>
            <a:r>
              <a:rPr lang="en-US" dirty="0" err="1"/>
              <a:t>teedele</a:t>
            </a:r>
            <a:r>
              <a:rPr lang="en-US" dirty="0"/>
              <a:t> </a:t>
            </a:r>
            <a:r>
              <a:rPr lang="en-US" dirty="0" err="1"/>
              <a:t>projektkiirusel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110 km/h (TPN)</a:t>
            </a:r>
          </a:p>
          <a:p>
            <a:r>
              <a:rPr lang="en-US" dirty="0" err="1"/>
              <a:t>Kontrollida</a:t>
            </a:r>
            <a:r>
              <a:rPr lang="en-US" dirty="0"/>
              <a:t> EMS </a:t>
            </a:r>
            <a:r>
              <a:rPr lang="en-US" dirty="0" err="1"/>
              <a:t>trasside</a:t>
            </a:r>
            <a:r>
              <a:rPr lang="en-US" dirty="0"/>
              <a:t> (aga </a:t>
            </a:r>
            <a:r>
              <a:rPr lang="en-US" dirty="0" err="1"/>
              <a:t>ilmselt</a:t>
            </a:r>
            <a:r>
              <a:rPr lang="en-US" dirty="0"/>
              <a:t> ka </a:t>
            </a:r>
            <a:r>
              <a:rPr lang="en-US" dirty="0" err="1"/>
              <a:t>kõigi</a:t>
            </a:r>
            <a:r>
              <a:rPr lang="en-US" dirty="0"/>
              <a:t> </a:t>
            </a:r>
            <a:r>
              <a:rPr lang="en-US" dirty="0" err="1"/>
              <a:t>põhi</a:t>
            </a:r>
            <a:r>
              <a:rPr lang="en-US" dirty="0"/>
              <a:t>- ja </a:t>
            </a:r>
            <a:r>
              <a:rPr lang="en-US" dirty="0" err="1"/>
              <a:t>tugimaanteede</a:t>
            </a:r>
            <a:r>
              <a:rPr lang="en-US" dirty="0"/>
              <a:t> </a:t>
            </a:r>
            <a:r>
              <a:rPr lang="en-US" dirty="0" err="1"/>
              <a:t>projektide</a:t>
            </a:r>
            <a:r>
              <a:rPr lang="en-US" dirty="0"/>
              <a:t>) </a:t>
            </a:r>
            <a:r>
              <a:rPr lang="en-US" dirty="0" err="1"/>
              <a:t>parklate</a:t>
            </a:r>
            <a:r>
              <a:rPr lang="en-US" dirty="0"/>
              <a:t>, </a:t>
            </a:r>
            <a:r>
              <a:rPr lang="en-US" dirty="0" err="1"/>
              <a:t>teenindusjaamade</a:t>
            </a:r>
            <a:r>
              <a:rPr lang="en-US" dirty="0"/>
              <a:t> ja </a:t>
            </a:r>
            <a:r>
              <a:rPr lang="en-US" dirty="0" err="1"/>
              <a:t>puhkekohtade</a:t>
            </a:r>
            <a:r>
              <a:rPr lang="en-US" dirty="0"/>
              <a:t> </a:t>
            </a:r>
            <a:r>
              <a:rPr lang="en-US" dirty="0" err="1"/>
              <a:t>geomeetria</a:t>
            </a:r>
            <a:r>
              <a:rPr lang="en-US" dirty="0"/>
              <a:t> et </a:t>
            </a:r>
            <a:r>
              <a:rPr lang="en-US" dirty="0" err="1"/>
              <a:t>mahutada</a:t>
            </a:r>
            <a:r>
              <a:rPr lang="en-US" dirty="0"/>
              <a:t> 25 (ja 34) </a:t>
            </a:r>
            <a:r>
              <a:rPr lang="en-US" dirty="0" err="1"/>
              <a:t>meetrised</a:t>
            </a:r>
            <a:r>
              <a:rPr lang="en-US" dirty="0"/>
              <a:t> </a:t>
            </a:r>
            <a:r>
              <a:rPr lang="en-US" dirty="0" err="1"/>
              <a:t>autorongid</a:t>
            </a:r>
            <a:r>
              <a:rPr lang="en-US" dirty="0"/>
              <a:t> (</a:t>
            </a:r>
            <a:r>
              <a:rPr lang="en-US" dirty="0" err="1"/>
              <a:t>parkimine</a:t>
            </a:r>
            <a:r>
              <a:rPr lang="en-US" dirty="0"/>
              <a:t>) ja </a:t>
            </a:r>
            <a:r>
              <a:rPr lang="en-US" dirty="0" err="1"/>
              <a:t>tankimisvõimalus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</a:t>
            </a:r>
            <a:r>
              <a:rPr lang="en-US" dirty="0" err="1"/>
              <a:t>tankiv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takista</a:t>
            </a:r>
            <a:r>
              <a:rPr lang="en-US" dirty="0"/>
              <a:t> </a:t>
            </a:r>
            <a:r>
              <a:rPr lang="en-US" dirty="0" err="1"/>
              <a:t>tankla</a:t>
            </a:r>
            <a:r>
              <a:rPr lang="en-US" dirty="0"/>
              <a:t> </a:t>
            </a:r>
            <a:r>
              <a:rPr lang="en-US" dirty="0" err="1"/>
              <a:t>käitamist</a:t>
            </a:r>
            <a:r>
              <a:rPr lang="en-US" dirty="0"/>
              <a:t> (</a:t>
            </a:r>
            <a:r>
              <a:rPr lang="en-US" dirty="0" err="1"/>
              <a:t>täna</a:t>
            </a:r>
            <a:r>
              <a:rPr lang="en-US" dirty="0"/>
              <a:t> </a:t>
            </a:r>
            <a:r>
              <a:rPr lang="en-US" dirty="0" err="1"/>
              <a:t>selgub</a:t>
            </a:r>
            <a:r>
              <a:rPr lang="en-US" dirty="0"/>
              <a:t>, et </a:t>
            </a:r>
            <a:r>
              <a:rPr lang="en-US" dirty="0" err="1"/>
              <a:t>tankur</a:t>
            </a:r>
            <a:r>
              <a:rPr lang="en-US" dirty="0"/>
              <a:t> on </a:t>
            </a:r>
            <a:r>
              <a:rPr lang="en-US" dirty="0" err="1"/>
              <a:t>paigutatud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</a:t>
            </a:r>
            <a:r>
              <a:rPr lang="en-US" dirty="0" err="1"/>
              <a:t>haagis</a:t>
            </a:r>
            <a:r>
              <a:rPr lang="en-US" dirty="0"/>
              <a:t> </a:t>
            </a:r>
            <a:r>
              <a:rPr lang="en-US" dirty="0" err="1"/>
              <a:t>takistab</a:t>
            </a:r>
            <a:r>
              <a:rPr lang="en-US" dirty="0"/>
              <a:t> </a:t>
            </a:r>
            <a:r>
              <a:rPr lang="en-US" dirty="0" err="1"/>
              <a:t>tanklasse</a:t>
            </a:r>
            <a:r>
              <a:rPr lang="en-US" dirty="0"/>
              <a:t> </a:t>
            </a:r>
            <a:r>
              <a:rPr lang="en-US" dirty="0" err="1"/>
              <a:t>sisenemist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tanklast</a:t>
            </a:r>
            <a:r>
              <a:rPr lang="en-US" dirty="0"/>
              <a:t> </a:t>
            </a:r>
            <a:r>
              <a:rPr lang="en-US" dirty="0" err="1"/>
              <a:t>väljumist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Probleemseteks</a:t>
            </a:r>
            <a:r>
              <a:rPr lang="en-US" dirty="0"/>
              <a:t> </a:t>
            </a:r>
            <a:r>
              <a:rPr lang="en-US" dirty="0" err="1"/>
              <a:t>osutus</a:t>
            </a:r>
            <a:r>
              <a:rPr lang="en-US" dirty="0"/>
              <a:t> 13 </a:t>
            </a:r>
            <a:r>
              <a:rPr lang="en-US" dirty="0" err="1"/>
              <a:t>kokku</a:t>
            </a:r>
            <a:r>
              <a:rPr lang="en-US" dirty="0"/>
              <a:t> 37 </a:t>
            </a:r>
            <a:r>
              <a:rPr lang="en-US" dirty="0" err="1"/>
              <a:t>puhke</a:t>
            </a:r>
            <a:r>
              <a:rPr lang="en-US" dirty="0"/>
              <a:t> ja </a:t>
            </a:r>
            <a:r>
              <a:rPr lang="en-US" dirty="0" err="1"/>
              <a:t>teeninduskohtadest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41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CE567-F43A-9162-E5EE-E1DE9F59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Kokkuvõte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EF64B-B879-A6DB-6768-1EA0B1A3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57" y="1458930"/>
            <a:ext cx="11401286" cy="50339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Hea </a:t>
            </a:r>
            <a:r>
              <a:rPr lang="en-US" dirty="0" err="1"/>
              <a:t>juht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valitud</a:t>
            </a:r>
            <a:r>
              <a:rPr lang="en-US" dirty="0"/>
              <a:t> </a:t>
            </a:r>
            <a:r>
              <a:rPr lang="en-US" dirty="0" err="1"/>
              <a:t>trassidel</a:t>
            </a:r>
            <a:r>
              <a:rPr lang="en-US" dirty="0"/>
              <a:t> </a:t>
            </a:r>
            <a:r>
              <a:rPr lang="en-US" dirty="0" err="1"/>
              <a:t>hakkama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probleeme</a:t>
            </a:r>
            <a:r>
              <a:rPr lang="en-US" dirty="0"/>
              <a:t> on </a:t>
            </a:r>
            <a:r>
              <a:rPr lang="en-US" dirty="0" err="1"/>
              <a:t>teeäärse</a:t>
            </a:r>
            <a:r>
              <a:rPr lang="en-US" dirty="0"/>
              <a:t> </a:t>
            </a:r>
            <a:r>
              <a:rPr lang="en-US" dirty="0" err="1"/>
              <a:t>teeninduse</a:t>
            </a:r>
            <a:r>
              <a:rPr lang="en-US" dirty="0"/>
              <a:t> ja </a:t>
            </a:r>
            <a:r>
              <a:rPr lang="en-US" dirty="0" err="1"/>
              <a:t>klientidega</a:t>
            </a:r>
            <a:endParaRPr lang="en-US" dirty="0"/>
          </a:p>
          <a:p>
            <a:r>
              <a:rPr lang="en-US" dirty="0" err="1"/>
              <a:t>Vähemalt</a:t>
            </a:r>
            <a:r>
              <a:rPr lang="en-US" dirty="0"/>
              <a:t> </a:t>
            </a:r>
            <a:r>
              <a:rPr lang="en-US" dirty="0" err="1"/>
              <a:t>raskesõidukite</a:t>
            </a:r>
            <a:r>
              <a:rPr lang="en-US" dirty="0"/>
              <a:t> </a:t>
            </a:r>
            <a:r>
              <a:rPr lang="en-US" dirty="0" err="1"/>
              <a:t>omavaheline</a:t>
            </a:r>
            <a:r>
              <a:rPr lang="en-US" dirty="0"/>
              <a:t> </a:t>
            </a:r>
            <a:r>
              <a:rPr lang="en-US" dirty="0" err="1"/>
              <a:t>viisakus</a:t>
            </a:r>
            <a:r>
              <a:rPr lang="en-US" dirty="0"/>
              <a:t> </a:t>
            </a:r>
            <a:r>
              <a:rPr lang="en-US" dirty="0" err="1"/>
              <a:t>aitab</a:t>
            </a:r>
            <a:r>
              <a:rPr lang="en-US" dirty="0"/>
              <a:t> </a:t>
            </a:r>
            <a:r>
              <a:rPr lang="en-US" dirty="0" err="1"/>
              <a:t>lahendada</a:t>
            </a:r>
            <a:r>
              <a:rPr lang="en-US" dirty="0"/>
              <a:t> </a:t>
            </a:r>
            <a:r>
              <a:rPr lang="en-US" dirty="0" err="1"/>
              <a:t>paljud</a:t>
            </a:r>
            <a:r>
              <a:rPr lang="en-US" dirty="0"/>
              <a:t> </a:t>
            </a:r>
            <a:r>
              <a:rPr lang="en-US" dirty="0" err="1"/>
              <a:t>probleemid</a:t>
            </a:r>
            <a:endParaRPr lang="en-US" dirty="0"/>
          </a:p>
          <a:p>
            <a:r>
              <a:rPr lang="en-US" dirty="0" err="1"/>
              <a:t>Testitud</a:t>
            </a:r>
            <a:r>
              <a:rPr lang="en-US" dirty="0"/>
              <a:t> EMS </a:t>
            </a:r>
            <a:r>
              <a:rPr lang="en-US" dirty="0" err="1"/>
              <a:t>sõidukite</a:t>
            </a:r>
            <a:r>
              <a:rPr lang="en-US" dirty="0"/>
              <a:t> </a:t>
            </a:r>
            <a:r>
              <a:rPr lang="en-US" dirty="0" err="1"/>
              <a:t>pidurid</a:t>
            </a:r>
            <a:r>
              <a:rPr lang="en-US" dirty="0"/>
              <a:t> on </a:t>
            </a:r>
            <a:r>
              <a:rPr lang="en-US" dirty="0" err="1"/>
              <a:t>võrdväärsed</a:t>
            </a:r>
            <a:r>
              <a:rPr lang="en-US" dirty="0"/>
              <a:t> </a:t>
            </a:r>
            <a:r>
              <a:rPr lang="en-US" dirty="0" err="1"/>
              <a:t>senistega</a:t>
            </a:r>
            <a:r>
              <a:rPr lang="en-US" dirty="0"/>
              <a:t>, </a:t>
            </a:r>
            <a:r>
              <a:rPr lang="en-US" dirty="0" err="1"/>
              <a:t>kiirendus</a:t>
            </a:r>
            <a:r>
              <a:rPr lang="en-US" dirty="0"/>
              <a:t> on </a:t>
            </a:r>
            <a:r>
              <a:rPr lang="en-US" dirty="0" err="1"/>
              <a:t>oluliselt</a:t>
            </a:r>
            <a:r>
              <a:rPr lang="en-US" dirty="0"/>
              <a:t> </a:t>
            </a:r>
            <a:r>
              <a:rPr lang="en-US" dirty="0" err="1"/>
              <a:t>aeglasem</a:t>
            </a:r>
            <a:r>
              <a:rPr lang="en-US" dirty="0"/>
              <a:t> – </a:t>
            </a:r>
            <a:r>
              <a:rPr lang="en-US" dirty="0" err="1"/>
              <a:t>seetõttu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nõuda</a:t>
            </a:r>
            <a:r>
              <a:rPr lang="en-US" dirty="0"/>
              <a:t> </a:t>
            </a:r>
            <a:r>
              <a:rPr lang="en-US" dirty="0" err="1"/>
              <a:t>suhteliselt</a:t>
            </a:r>
            <a:r>
              <a:rPr lang="en-US" dirty="0"/>
              <a:t> </a:t>
            </a:r>
            <a:r>
              <a:rPr lang="en-US" dirty="0" err="1"/>
              <a:t>uut</a:t>
            </a:r>
            <a:r>
              <a:rPr lang="en-US" dirty="0"/>
              <a:t> </a:t>
            </a:r>
            <a:r>
              <a:rPr lang="en-US" dirty="0" err="1"/>
              <a:t>tehnostandardit</a:t>
            </a:r>
            <a:r>
              <a:rPr lang="en-US" dirty="0"/>
              <a:t> (</a:t>
            </a:r>
            <a:r>
              <a:rPr lang="en-US" dirty="0" err="1"/>
              <a:t>vähemalt</a:t>
            </a:r>
            <a:r>
              <a:rPr lang="en-US" dirty="0"/>
              <a:t> Euro-6) ja </a:t>
            </a:r>
            <a:r>
              <a:rPr lang="en-US" dirty="0" err="1"/>
              <a:t>lisavarustust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piisavat</a:t>
            </a:r>
            <a:r>
              <a:rPr lang="en-US" dirty="0"/>
              <a:t> </a:t>
            </a:r>
            <a:r>
              <a:rPr lang="en-US" dirty="0" err="1"/>
              <a:t>erivõimsust</a:t>
            </a:r>
            <a:r>
              <a:rPr lang="en-US" dirty="0"/>
              <a:t> (6 kW/</a:t>
            </a:r>
            <a:r>
              <a:rPr lang="en-US" dirty="0" err="1"/>
              <a:t>tonnile</a:t>
            </a:r>
            <a:r>
              <a:rPr lang="en-US" dirty="0"/>
              <a:t>)</a:t>
            </a:r>
          </a:p>
          <a:p>
            <a:r>
              <a:rPr lang="en-US" dirty="0"/>
              <a:t>EMS </a:t>
            </a:r>
            <a:r>
              <a:rPr lang="en-US" dirty="0" err="1"/>
              <a:t>nõuab</a:t>
            </a:r>
            <a:r>
              <a:rPr lang="en-US" dirty="0"/>
              <a:t> </a:t>
            </a:r>
            <a:r>
              <a:rPr lang="en-US" dirty="0" err="1"/>
              <a:t>möödasõiduks</a:t>
            </a:r>
            <a:r>
              <a:rPr lang="en-US" dirty="0"/>
              <a:t>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pikka</a:t>
            </a:r>
            <a:r>
              <a:rPr lang="en-US" dirty="0"/>
              <a:t> </a:t>
            </a:r>
            <a:r>
              <a:rPr lang="en-US" dirty="0" err="1"/>
              <a:t>maad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normides</a:t>
            </a:r>
            <a:r>
              <a:rPr lang="en-US" dirty="0"/>
              <a:t> pole </a:t>
            </a:r>
            <a:r>
              <a:rPr lang="en-US" dirty="0" err="1"/>
              <a:t>vaja</a:t>
            </a:r>
            <a:r>
              <a:rPr lang="en-US" dirty="0"/>
              <a:t> EMS </a:t>
            </a:r>
            <a:r>
              <a:rPr lang="en-US" dirty="0" err="1"/>
              <a:t>möödasõiduvajadusest</a:t>
            </a:r>
            <a:r>
              <a:rPr lang="en-US" dirty="0"/>
              <a:t> </a:t>
            </a:r>
            <a:r>
              <a:rPr lang="en-US" dirty="0" err="1"/>
              <a:t>juhinduda</a:t>
            </a:r>
            <a:endParaRPr lang="en-US" dirty="0"/>
          </a:p>
          <a:p>
            <a:r>
              <a:rPr lang="en-US" dirty="0" err="1"/>
              <a:t>Vajalik</a:t>
            </a:r>
            <a:r>
              <a:rPr lang="en-US" dirty="0"/>
              <a:t> on </a:t>
            </a:r>
            <a:r>
              <a:rPr lang="en-US" dirty="0" err="1"/>
              <a:t>juhendmaterjal</a:t>
            </a:r>
            <a:r>
              <a:rPr lang="en-US" dirty="0"/>
              <a:t>, mis </a:t>
            </a:r>
            <a:r>
              <a:rPr lang="en-US" dirty="0" err="1"/>
              <a:t>laieneks</a:t>
            </a:r>
            <a:r>
              <a:rPr lang="en-US" dirty="0"/>
              <a:t> KOV </a:t>
            </a:r>
            <a:r>
              <a:rPr lang="en-US" dirty="0" err="1"/>
              <a:t>teedele</a:t>
            </a:r>
            <a:r>
              <a:rPr lang="en-US" dirty="0"/>
              <a:t>/</a:t>
            </a:r>
            <a:r>
              <a:rPr lang="en-US" dirty="0" err="1"/>
              <a:t>tänavatele</a:t>
            </a:r>
            <a:r>
              <a:rPr lang="en-US" dirty="0"/>
              <a:t> ja </a:t>
            </a:r>
            <a:r>
              <a:rPr lang="en-US" dirty="0" err="1"/>
              <a:t>teistele</a:t>
            </a:r>
            <a:r>
              <a:rPr lang="en-US" dirty="0"/>
              <a:t> </a:t>
            </a:r>
            <a:r>
              <a:rPr lang="en-US" dirty="0" err="1"/>
              <a:t>ehitusloakohuslikele</a:t>
            </a:r>
            <a:r>
              <a:rPr lang="en-US" dirty="0"/>
              <a:t> </a:t>
            </a:r>
            <a:r>
              <a:rPr lang="en-US" dirty="0" err="1"/>
              <a:t>objektidele</a:t>
            </a:r>
            <a:r>
              <a:rPr lang="en-US" dirty="0"/>
              <a:t> ka </a:t>
            </a:r>
            <a:r>
              <a:rPr lang="en-US" dirty="0" err="1"/>
              <a:t>eravalduses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dirty="0" err="1"/>
              <a:t>juhised</a:t>
            </a:r>
            <a:r>
              <a:rPr lang="en-US" dirty="0"/>
              <a:t> </a:t>
            </a:r>
            <a:r>
              <a:rPr lang="en-US" dirty="0" err="1"/>
              <a:t>kehtivad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riigiteedel</a:t>
            </a:r>
            <a:r>
              <a:rPr lang="en-US" dirty="0"/>
              <a:t>.</a:t>
            </a:r>
          </a:p>
          <a:p>
            <a:r>
              <a:rPr lang="en-US" dirty="0" err="1"/>
              <a:t>Liiklusseadus</a:t>
            </a:r>
            <a:r>
              <a:rPr lang="en-US" dirty="0"/>
              <a:t> </a:t>
            </a:r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täpsustamist</a:t>
            </a:r>
            <a:r>
              <a:rPr lang="en-US" dirty="0"/>
              <a:t> </a:t>
            </a:r>
            <a:r>
              <a:rPr lang="en-US" dirty="0" err="1"/>
              <a:t>selles</a:t>
            </a:r>
            <a:r>
              <a:rPr lang="en-US" dirty="0"/>
              <a:t> </a:t>
            </a:r>
            <a:r>
              <a:rPr lang="en-US" dirty="0" err="1"/>
              <a:t>osas</a:t>
            </a:r>
            <a:r>
              <a:rPr lang="en-US" dirty="0"/>
              <a:t>, mis </a:t>
            </a:r>
            <a:r>
              <a:rPr lang="en-US" dirty="0" err="1"/>
              <a:t>puudutab</a:t>
            </a:r>
            <a:r>
              <a:rPr lang="en-US" dirty="0"/>
              <a:t> </a:t>
            </a:r>
            <a:r>
              <a:rPr lang="en-US" dirty="0" err="1"/>
              <a:t>aeglasi</a:t>
            </a:r>
            <a:r>
              <a:rPr lang="en-US" dirty="0"/>
              <a:t> </a:t>
            </a:r>
            <a:r>
              <a:rPr lang="en-US" dirty="0" err="1"/>
              <a:t>sõidukeid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aeglased</a:t>
            </a:r>
            <a:r>
              <a:rPr lang="en-US" dirty="0"/>
              <a:t>, mis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kvalifitseeru</a:t>
            </a:r>
            <a:r>
              <a:rPr lang="en-US" dirty="0"/>
              <a:t> </a:t>
            </a:r>
            <a:r>
              <a:rPr lang="en-US" dirty="0" err="1"/>
              <a:t>hooldussõidukiks</a:t>
            </a:r>
            <a:r>
              <a:rPr lang="en-US" dirty="0"/>
              <a:t> 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operatiivsõidukiks</a:t>
            </a:r>
            <a:r>
              <a:rPr lang="en-US" dirty="0"/>
              <a:t>) </a:t>
            </a:r>
            <a:r>
              <a:rPr lang="en-US" dirty="0" err="1"/>
              <a:t>möödasõidu</a:t>
            </a:r>
            <a:r>
              <a:rPr lang="en-US" dirty="0"/>
              <a:t> </a:t>
            </a:r>
            <a:r>
              <a:rPr lang="en-US" dirty="0" err="1"/>
              <a:t>tingimuste</a:t>
            </a:r>
            <a:r>
              <a:rPr lang="en-US" dirty="0"/>
              <a:t> </a:t>
            </a:r>
            <a:r>
              <a:rPr lang="en-US" dirty="0" err="1"/>
              <a:t>suhtes</a:t>
            </a:r>
            <a:r>
              <a:rPr lang="en-US" dirty="0"/>
              <a:t> (</a:t>
            </a:r>
            <a:r>
              <a:rPr lang="en-US" dirty="0" err="1"/>
              <a:t>möödasõidu</a:t>
            </a:r>
            <a:r>
              <a:rPr lang="en-US" dirty="0"/>
              <a:t> </a:t>
            </a:r>
            <a:r>
              <a:rPr lang="en-US" dirty="0" err="1"/>
              <a:t>keelualad</a:t>
            </a:r>
            <a:r>
              <a:rPr lang="en-US" dirty="0"/>
              <a:t> ja </a:t>
            </a:r>
            <a:r>
              <a:rPr lang="en-US" dirty="0" err="1"/>
              <a:t>liiklustakistused</a:t>
            </a:r>
            <a:r>
              <a:rPr lang="en-US" dirty="0"/>
              <a:t> </a:t>
            </a:r>
            <a:r>
              <a:rPr lang="en-US" dirty="0" err="1"/>
              <a:t>olukorras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möödasõit</a:t>
            </a:r>
            <a:r>
              <a:rPr lang="en-US" dirty="0"/>
              <a:t> </a:t>
            </a:r>
            <a:r>
              <a:rPr lang="en-US" dirty="0" err="1"/>
              <a:t>vastassuunavööndi</a:t>
            </a:r>
            <a:r>
              <a:rPr lang="en-US" dirty="0"/>
              <a:t> </a:t>
            </a:r>
            <a:r>
              <a:rPr lang="en-US" dirty="0" err="1"/>
              <a:t>kaudu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möödumine</a:t>
            </a:r>
            <a:r>
              <a:rPr lang="en-US" dirty="0"/>
              <a:t> </a:t>
            </a:r>
            <a:r>
              <a:rPr lang="en-US" dirty="0" err="1"/>
              <a:t>teise</a:t>
            </a:r>
            <a:r>
              <a:rPr lang="en-US" dirty="0"/>
              <a:t> </a:t>
            </a:r>
            <a:r>
              <a:rPr lang="en-US" dirty="0" err="1"/>
              <a:t>sõiduraja</a:t>
            </a:r>
            <a:r>
              <a:rPr lang="en-US" dirty="0"/>
              <a:t> </a:t>
            </a:r>
            <a:r>
              <a:rPr lang="en-US" dirty="0" err="1"/>
              <a:t>kaudu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pruugi</a:t>
            </a:r>
            <a:r>
              <a:rPr lang="en-US" dirty="0"/>
              <a:t> olla </a:t>
            </a:r>
            <a:r>
              <a:rPr lang="en-US" dirty="0" err="1"/>
              <a:t>võimalik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17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22ECE-7606-F700-53C4-0C41488E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ja </a:t>
            </a:r>
            <a:r>
              <a:rPr lang="en-US" dirty="0" err="1"/>
              <a:t>Euroopa</a:t>
            </a:r>
            <a:r>
              <a:rPr lang="en-US" dirty="0"/>
              <a:t> Liit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CD44-69EB-3694-9E31-B8B3BD6C7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825625"/>
            <a:ext cx="11573435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EMS - </a:t>
            </a:r>
            <a:r>
              <a:rPr lang="en-US" dirty="0" err="1"/>
              <a:t>uuest</a:t>
            </a:r>
            <a:r>
              <a:rPr lang="en-US" dirty="0"/>
              <a:t> </a:t>
            </a:r>
            <a:r>
              <a:rPr lang="en-US" dirty="0" err="1"/>
              <a:t>regulatsioonist</a:t>
            </a:r>
            <a:r>
              <a:rPr lang="en-US" dirty="0"/>
              <a:t> (EC 96/53) pole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lõplikku</a:t>
            </a:r>
            <a:r>
              <a:rPr lang="en-US" dirty="0"/>
              <a:t> </a:t>
            </a:r>
            <a:r>
              <a:rPr lang="en-US" dirty="0" err="1"/>
              <a:t>teksti</a:t>
            </a:r>
            <a:r>
              <a:rPr lang="en-US" dirty="0"/>
              <a:t>, on </a:t>
            </a:r>
            <a:r>
              <a:rPr lang="en-US" dirty="0" err="1"/>
              <a:t>vaid</a:t>
            </a:r>
            <a:r>
              <a:rPr lang="en-US" dirty="0"/>
              <a:t> draft 2023</a:t>
            </a:r>
          </a:p>
          <a:p>
            <a:pPr lvl="1"/>
            <a:r>
              <a:rPr lang="en-US" dirty="0" err="1"/>
              <a:t>arvamus</a:t>
            </a:r>
            <a:r>
              <a:rPr lang="en-US" dirty="0"/>
              <a:t>: </a:t>
            </a:r>
            <a:r>
              <a:rPr lang="en-US" sz="1400" dirty="0">
                <a:hlinkClick r:id="rId2"/>
              </a:rPr>
              <a:t>https://webapi2016.eesc.europa.eu/v1/documents/EESC-2023-02156-00-00-AC-TRA-ET.docx/content</a:t>
            </a:r>
            <a:r>
              <a:rPr lang="en-US" sz="1400" dirty="0"/>
              <a:t> </a:t>
            </a:r>
            <a:endParaRPr lang="en-US" dirty="0"/>
          </a:p>
          <a:p>
            <a:pPr lvl="1"/>
            <a:r>
              <a:rPr lang="en-US" dirty="0"/>
              <a:t>8 </a:t>
            </a:r>
            <a:r>
              <a:rPr lang="en-US" dirty="0" err="1"/>
              <a:t>telge</a:t>
            </a:r>
            <a:r>
              <a:rPr lang="en-US" dirty="0"/>
              <a:t> 60 </a:t>
            </a:r>
            <a:r>
              <a:rPr lang="en-US" dirty="0" err="1"/>
              <a:t>tonni</a:t>
            </a:r>
            <a:r>
              <a:rPr lang="en-US" dirty="0"/>
              <a:t> 25,25 </a:t>
            </a:r>
            <a:r>
              <a:rPr lang="en-US" dirty="0" err="1"/>
              <a:t>meetrit</a:t>
            </a:r>
            <a:r>
              <a:rPr lang="en-US" dirty="0"/>
              <a:t>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standardsetest</a:t>
            </a:r>
            <a:r>
              <a:rPr lang="en-US" dirty="0"/>
              <a:t> </a:t>
            </a:r>
            <a:r>
              <a:rPr lang="en-US" dirty="0" err="1"/>
              <a:t>moodulitest</a:t>
            </a:r>
            <a:endParaRPr lang="en-US" dirty="0"/>
          </a:p>
          <a:p>
            <a:pPr lvl="2"/>
            <a:r>
              <a:rPr lang="en-US" dirty="0"/>
              <a:t>KUI </a:t>
            </a:r>
            <a:r>
              <a:rPr lang="en-US" dirty="0" err="1"/>
              <a:t>telgi</a:t>
            </a:r>
            <a:r>
              <a:rPr lang="en-US" dirty="0"/>
              <a:t> on </a:t>
            </a:r>
            <a:r>
              <a:rPr lang="en-US" dirty="0" err="1"/>
              <a:t>vähem</a:t>
            </a:r>
            <a:r>
              <a:rPr lang="en-US" dirty="0"/>
              <a:t>, on </a:t>
            </a:r>
            <a:r>
              <a:rPr lang="en-US" dirty="0" err="1"/>
              <a:t>väiksem</a:t>
            </a:r>
            <a:r>
              <a:rPr lang="en-US" dirty="0"/>
              <a:t> ka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täismass</a:t>
            </a:r>
            <a:endParaRPr lang="en-US" dirty="0"/>
          </a:p>
          <a:p>
            <a:pPr lvl="1"/>
            <a:r>
              <a:rPr lang="en-US" dirty="0" err="1"/>
              <a:t>Alternatiivkütustel</a:t>
            </a:r>
            <a:r>
              <a:rPr lang="en-US" dirty="0"/>
              <a:t> (ZE) </a:t>
            </a:r>
            <a:r>
              <a:rPr lang="en-US" dirty="0" err="1"/>
              <a:t>veotelg</a:t>
            </a:r>
            <a:r>
              <a:rPr lang="en-US" dirty="0"/>
              <a:t> 12,5 </a:t>
            </a:r>
            <a:r>
              <a:rPr lang="en-US" dirty="0" err="1"/>
              <a:t>tonni</a:t>
            </a:r>
            <a:r>
              <a:rPr lang="en-US" dirty="0"/>
              <a:t> ja </a:t>
            </a:r>
            <a:r>
              <a:rPr lang="en-US" dirty="0" err="1"/>
              <a:t>täismass</a:t>
            </a:r>
            <a:r>
              <a:rPr lang="en-US" dirty="0"/>
              <a:t> </a:t>
            </a:r>
            <a:r>
              <a:rPr lang="en-US" dirty="0" err="1"/>
              <a:t>lisaks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4 </a:t>
            </a:r>
            <a:r>
              <a:rPr lang="en-US" dirty="0" err="1"/>
              <a:t>tonni</a:t>
            </a:r>
            <a:endParaRPr lang="en-US" dirty="0"/>
          </a:p>
          <a:p>
            <a:pPr lvl="1"/>
            <a:r>
              <a:rPr lang="en-US" dirty="0" err="1"/>
              <a:t>Aerodünaamikat</a:t>
            </a:r>
            <a:r>
              <a:rPr lang="en-US" dirty="0"/>
              <a:t> </a:t>
            </a:r>
            <a:r>
              <a:rPr lang="en-US" dirty="0" err="1"/>
              <a:t>parandavad</a:t>
            </a:r>
            <a:r>
              <a:rPr lang="en-US" dirty="0"/>
              <a:t> </a:t>
            </a:r>
            <a:r>
              <a:rPr lang="en-US" dirty="0" err="1"/>
              <a:t>lisad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lähe</a:t>
            </a:r>
            <a:r>
              <a:rPr lang="en-US" dirty="0"/>
              <a:t> </a:t>
            </a:r>
            <a:r>
              <a:rPr lang="en-US" dirty="0" err="1"/>
              <a:t>pikkusepiiri</a:t>
            </a:r>
            <a:r>
              <a:rPr lang="en-US" dirty="0"/>
              <a:t> </a:t>
            </a:r>
            <a:r>
              <a:rPr lang="en-US" dirty="0" err="1"/>
              <a:t>sisse</a:t>
            </a:r>
            <a:endParaRPr lang="en-US" dirty="0"/>
          </a:p>
          <a:p>
            <a:pPr lvl="1"/>
            <a:r>
              <a:rPr lang="en-US" dirty="0" err="1"/>
              <a:t>Täiendavad</a:t>
            </a:r>
            <a:r>
              <a:rPr lang="en-US" dirty="0"/>
              <a:t> </a:t>
            </a:r>
            <a:r>
              <a:rPr lang="en-US" dirty="0" err="1"/>
              <a:t>tingimused</a:t>
            </a:r>
            <a:r>
              <a:rPr lang="en-US" dirty="0"/>
              <a:t> pole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lukus</a:t>
            </a:r>
            <a:r>
              <a:rPr lang="en-US" dirty="0"/>
              <a:t> (min </a:t>
            </a:r>
            <a:r>
              <a:rPr lang="en-US" dirty="0" err="1"/>
              <a:t>võimsus</a:t>
            </a:r>
            <a:r>
              <a:rPr lang="en-US" dirty="0"/>
              <a:t>, </a:t>
            </a:r>
            <a:r>
              <a:rPr lang="en-US" dirty="0" err="1"/>
              <a:t>teljekaaluseire</a:t>
            </a:r>
            <a:r>
              <a:rPr lang="en-US" dirty="0"/>
              <a:t>, </a:t>
            </a:r>
            <a:r>
              <a:rPr lang="en-US" dirty="0" err="1"/>
              <a:t>kaamerad</a:t>
            </a:r>
            <a:r>
              <a:rPr lang="en-US" dirty="0"/>
              <a:t> …)</a:t>
            </a:r>
          </a:p>
          <a:p>
            <a:r>
              <a:rPr lang="en-US" dirty="0"/>
              <a:t>EMS - </a:t>
            </a:r>
            <a:r>
              <a:rPr lang="en-US" dirty="0" err="1"/>
              <a:t>Skandinaavia</a:t>
            </a:r>
            <a:r>
              <a:rPr lang="en-US" dirty="0"/>
              <a:t> – </a:t>
            </a:r>
            <a:r>
              <a:rPr lang="en-US" dirty="0" err="1"/>
              <a:t>Soome</a:t>
            </a:r>
            <a:r>
              <a:rPr lang="en-US" dirty="0"/>
              <a:t>, </a:t>
            </a:r>
            <a:r>
              <a:rPr lang="en-US" dirty="0" err="1"/>
              <a:t>Rootsi</a:t>
            </a:r>
            <a:r>
              <a:rPr lang="en-US" dirty="0"/>
              <a:t> ja </a:t>
            </a:r>
            <a:r>
              <a:rPr lang="en-US" dirty="0" err="1"/>
              <a:t>osaliselt</a:t>
            </a:r>
            <a:r>
              <a:rPr lang="en-US" dirty="0"/>
              <a:t> ka Norra, Taani </a:t>
            </a:r>
            <a:r>
              <a:rPr lang="en-US" dirty="0" err="1"/>
              <a:t>kogemus</a:t>
            </a:r>
            <a:endParaRPr lang="en-US" dirty="0"/>
          </a:p>
          <a:p>
            <a:pPr lvl="1"/>
            <a:r>
              <a:rPr lang="en-US" dirty="0" err="1"/>
              <a:t>Soome-Rootsi</a:t>
            </a:r>
            <a:r>
              <a:rPr lang="en-US" dirty="0"/>
              <a:t> </a:t>
            </a:r>
            <a:r>
              <a:rPr lang="en-US" dirty="0" err="1"/>
              <a:t>enamlevinud</a:t>
            </a:r>
            <a:r>
              <a:rPr lang="en-US" dirty="0"/>
              <a:t> EMS2/DUO (34,5 m) </a:t>
            </a:r>
            <a:r>
              <a:rPr lang="en-US" dirty="0" err="1"/>
              <a:t>kuni</a:t>
            </a:r>
            <a:r>
              <a:rPr lang="en-US" dirty="0"/>
              <a:t> 74/76 t – </a:t>
            </a:r>
            <a:r>
              <a:rPr lang="en-US" dirty="0" err="1"/>
              <a:t>soovitav</a:t>
            </a:r>
            <a:r>
              <a:rPr lang="en-US" dirty="0"/>
              <a:t> </a:t>
            </a:r>
            <a:r>
              <a:rPr lang="en-US" dirty="0" err="1"/>
              <a:t>tulevik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Euroopas</a:t>
            </a:r>
            <a:r>
              <a:rPr lang="en-US" dirty="0"/>
              <a:t> </a:t>
            </a:r>
            <a:r>
              <a:rPr lang="en-US" dirty="0" err="1"/>
              <a:t>tervikuna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Eestis</a:t>
            </a:r>
            <a:r>
              <a:rPr lang="en-US" dirty="0"/>
              <a:t> </a:t>
            </a:r>
            <a:r>
              <a:rPr lang="en-US" dirty="0" err="1"/>
              <a:t>küll</a:t>
            </a:r>
            <a:r>
              <a:rPr lang="en-US" dirty="0"/>
              <a:t> – </a:t>
            </a:r>
            <a:r>
              <a:rPr lang="en-US" sz="2200" dirty="0" err="1"/>
              <a:t>reaalselt</a:t>
            </a:r>
            <a:r>
              <a:rPr lang="en-US" sz="2200" dirty="0"/>
              <a:t> </a:t>
            </a:r>
            <a:r>
              <a:rPr lang="en-US" sz="2200" dirty="0" err="1"/>
              <a:t>täna</a:t>
            </a:r>
            <a:r>
              <a:rPr lang="en-US" sz="2200" dirty="0"/>
              <a:t> </a:t>
            </a:r>
            <a:r>
              <a:rPr lang="en-US" sz="2200" dirty="0" err="1"/>
              <a:t>liiguvad</a:t>
            </a:r>
            <a:r>
              <a:rPr lang="en-US" sz="2200" dirty="0"/>
              <a:t> </a:t>
            </a:r>
            <a:r>
              <a:rPr lang="en-US" sz="2200" dirty="0" err="1"/>
              <a:t>meie</a:t>
            </a:r>
            <a:r>
              <a:rPr lang="en-US" sz="2200" dirty="0"/>
              <a:t> </a:t>
            </a:r>
            <a:r>
              <a:rPr lang="en-US" sz="2200" dirty="0" err="1"/>
              <a:t>sadamateni</a:t>
            </a:r>
            <a:r>
              <a:rPr lang="en-US" sz="2200" dirty="0"/>
              <a:t>, </a:t>
            </a:r>
            <a:r>
              <a:rPr lang="en-US" sz="2200" dirty="0" err="1"/>
              <a:t>siit</a:t>
            </a:r>
            <a:r>
              <a:rPr lang="en-US" sz="2200" dirty="0"/>
              <a:t> </a:t>
            </a:r>
            <a:r>
              <a:rPr lang="en-US" sz="2200" dirty="0" err="1"/>
              <a:t>moodulitena</a:t>
            </a:r>
            <a:r>
              <a:rPr lang="en-US" sz="2200" dirty="0"/>
              <a:t> </a:t>
            </a:r>
            <a:r>
              <a:rPr lang="en-US" sz="2200" dirty="0" err="1"/>
              <a:t>edasi</a:t>
            </a:r>
            <a:endParaRPr lang="en-US" dirty="0"/>
          </a:p>
          <a:p>
            <a:r>
              <a:rPr lang="en-US" dirty="0"/>
              <a:t>EMS - </a:t>
            </a:r>
            <a:r>
              <a:rPr lang="en-US" dirty="0" err="1"/>
              <a:t>Kesk-Euroopa</a:t>
            </a:r>
            <a:endParaRPr lang="en-US" dirty="0"/>
          </a:p>
          <a:p>
            <a:pPr lvl="1"/>
            <a:r>
              <a:rPr lang="en-US" dirty="0"/>
              <a:t>Holland, </a:t>
            </a:r>
            <a:r>
              <a:rPr lang="en-US" dirty="0" err="1"/>
              <a:t>Saksamaa</a:t>
            </a:r>
            <a:r>
              <a:rPr lang="en-US" dirty="0"/>
              <a:t>, </a:t>
            </a:r>
            <a:r>
              <a:rPr lang="en-US" dirty="0" err="1"/>
              <a:t>Hispaania</a:t>
            </a:r>
            <a:r>
              <a:rPr lang="en-US" dirty="0"/>
              <a:t> - </a:t>
            </a:r>
            <a:r>
              <a:rPr lang="en-US" dirty="0" err="1"/>
              <a:t>pikkusega</a:t>
            </a:r>
            <a:r>
              <a:rPr lang="en-US" dirty="0"/>
              <a:t> </a:t>
            </a:r>
            <a:r>
              <a:rPr lang="en-US" dirty="0" err="1"/>
              <a:t>tullakse</a:t>
            </a:r>
            <a:r>
              <a:rPr lang="en-US" dirty="0"/>
              <a:t> </a:t>
            </a:r>
            <a:r>
              <a:rPr lang="en-US" dirty="0" err="1"/>
              <a:t>kergemini</a:t>
            </a:r>
            <a:r>
              <a:rPr lang="en-US" dirty="0"/>
              <a:t>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sz="2100" dirty="0"/>
              <a:t>– </a:t>
            </a:r>
            <a:r>
              <a:rPr lang="en-US" sz="2100" dirty="0" err="1"/>
              <a:t>piiratud</a:t>
            </a:r>
            <a:r>
              <a:rPr lang="en-US" sz="2100" dirty="0"/>
              <a:t> teed ja </a:t>
            </a:r>
            <a:r>
              <a:rPr lang="en-US" sz="2100" dirty="0" err="1"/>
              <a:t>loakohustus</a:t>
            </a:r>
            <a:endParaRPr lang="en-US" dirty="0"/>
          </a:p>
          <a:p>
            <a:pPr lvl="2"/>
            <a:r>
              <a:rPr lang="en-US" dirty="0" err="1"/>
              <a:t>Tõrked</a:t>
            </a:r>
            <a:r>
              <a:rPr lang="en-US" dirty="0"/>
              <a:t> on </a:t>
            </a:r>
            <a:r>
              <a:rPr lang="en-US" dirty="0" err="1"/>
              <a:t>täismassiga</a:t>
            </a:r>
            <a:r>
              <a:rPr lang="en-US" dirty="0"/>
              <a:t> – </a:t>
            </a:r>
            <a:r>
              <a:rPr lang="en-US" dirty="0" err="1"/>
              <a:t>Saksamaa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luba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44 </a:t>
            </a:r>
            <a:r>
              <a:rPr lang="en-US" dirty="0" err="1"/>
              <a:t>tonni</a:t>
            </a:r>
            <a:endParaRPr lang="en-US" dirty="0"/>
          </a:p>
          <a:p>
            <a:pPr lvl="2"/>
            <a:r>
              <a:rPr lang="en-US" dirty="0"/>
              <a:t>max </a:t>
            </a:r>
            <a:r>
              <a:rPr lang="en-US" dirty="0" err="1"/>
              <a:t>koormus</a:t>
            </a:r>
            <a:r>
              <a:rPr lang="en-US" dirty="0"/>
              <a:t> </a:t>
            </a:r>
            <a:r>
              <a:rPr lang="en-US" dirty="0" err="1"/>
              <a:t>piirete</a:t>
            </a:r>
            <a:r>
              <a:rPr lang="en-US" dirty="0"/>
              <a:t> </a:t>
            </a:r>
            <a:r>
              <a:rPr lang="en-US" dirty="0" err="1"/>
              <a:t>katsetamisel</a:t>
            </a:r>
            <a:r>
              <a:rPr lang="en-US" dirty="0"/>
              <a:t> on 32 </a:t>
            </a:r>
            <a:r>
              <a:rPr lang="en-US" dirty="0" err="1"/>
              <a:t>tonni</a:t>
            </a:r>
            <a:r>
              <a:rPr lang="en-US" dirty="0"/>
              <a:t> ja EMS 60 </a:t>
            </a:r>
            <a:r>
              <a:rPr lang="en-US" dirty="0" err="1"/>
              <a:t>tonni</a:t>
            </a:r>
            <a:r>
              <a:rPr lang="en-US" dirty="0"/>
              <a:t> on </a:t>
            </a:r>
            <a:r>
              <a:rPr lang="en-US" dirty="0" err="1"/>
              <a:t>oht</a:t>
            </a:r>
            <a:r>
              <a:rPr lang="en-US" dirty="0"/>
              <a:t> </a:t>
            </a:r>
            <a:r>
              <a:rPr lang="en-US" dirty="0" err="1"/>
              <a:t>sillasammastele</a:t>
            </a:r>
            <a:endParaRPr lang="en-US" dirty="0"/>
          </a:p>
          <a:p>
            <a:r>
              <a:rPr lang="en-US" dirty="0"/>
              <a:t>EMS - </a:t>
            </a:r>
            <a:r>
              <a:rPr lang="en-US" dirty="0" err="1"/>
              <a:t>Läti</a:t>
            </a:r>
            <a:r>
              <a:rPr lang="en-US" dirty="0"/>
              <a:t> – alates 2024 </a:t>
            </a:r>
            <a:r>
              <a:rPr lang="en-US" dirty="0" err="1"/>
              <a:t>põhimagistraalidel</a:t>
            </a:r>
            <a:r>
              <a:rPr lang="en-US" dirty="0"/>
              <a:t> (A-</a:t>
            </a:r>
            <a:r>
              <a:rPr lang="en-US" dirty="0" err="1"/>
              <a:t>klassi</a:t>
            </a:r>
            <a:r>
              <a:rPr lang="en-US" dirty="0"/>
              <a:t> teed) </a:t>
            </a:r>
            <a:r>
              <a:rPr lang="en-US" sz="2200" dirty="0"/>
              <a:t>– </a:t>
            </a:r>
            <a:r>
              <a:rPr lang="en-US" sz="2200" dirty="0" err="1"/>
              <a:t>seega</a:t>
            </a:r>
            <a:r>
              <a:rPr lang="en-US" sz="2200" dirty="0"/>
              <a:t> Murati Valga </a:t>
            </a:r>
            <a:r>
              <a:rPr lang="en-US" sz="2200" dirty="0" err="1"/>
              <a:t>Ikla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2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97E7-54D5-8D88-A283-001BA5A7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</a:t>
            </a:r>
            <a:r>
              <a:rPr lang="en-US" dirty="0" err="1"/>
              <a:t>tonni</a:t>
            </a:r>
            <a:r>
              <a:rPr lang="en-US" dirty="0"/>
              <a:t> ja Eesti </a:t>
            </a:r>
            <a:r>
              <a:rPr lang="en-US" dirty="0" err="1"/>
              <a:t>reeglid</a:t>
            </a:r>
            <a:r>
              <a:rPr lang="en-US" dirty="0"/>
              <a:t> (</a:t>
            </a:r>
            <a:r>
              <a:rPr lang="en-US" dirty="0" err="1"/>
              <a:t>ettepanek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81167-B788-0498-6708-E7DFD22A5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Kuna EMS </a:t>
            </a:r>
            <a:r>
              <a:rPr lang="en-US" dirty="0" err="1"/>
              <a:t>kategooria</a:t>
            </a:r>
            <a:r>
              <a:rPr lang="en-US" dirty="0"/>
              <a:t> </a:t>
            </a:r>
            <a:r>
              <a:rPr lang="en-US" dirty="0" err="1"/>
              <a:t>eelduseks</a:t>
            </a:r>
            <a:r>
              <a:rPr lang="en-US" dirty="0"/>
              <a:t> on </a:t>
            </a:r>
            <a:r>
              <a:rPr lang="en-US" dirty="0" err="1"/>
              <a:t>tänaste</a:t>
            </a:r>
            <a:r>
              <a:rPr lang="en-US" dirty="0"/>
              <a:t> </a:t>
            </a:r>
            <a:r>
              <a:rPr lang="en-US" dirty="0" err="1"/>
              <a:t>olemasolevate</a:t>
            </a:r>
            <a:r>
              <a:rPr lang="en-US" dirty="0"/>
              <a:t> </a:t>
            </a:r>
            <a:r>
              <a:rPr lang="en-US" dirty="0" err="1"/>
              <a:t>moodulite</a:t>
            </a:r>
            <a:r>
              <a:rPr lang="en-US" dirty="0"/>
              <a:t> </a:t>
            </a:r>
            <a:r>
              <a:rPr lang="en-US" dirty="0" err="1"/>
              <a:t>kasutus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siin</a:t>
            </a:r>
            <a:r>
              <a:rPr lang="en-US" dirty="0"/>
              <a:t> </a:t>
            </a:r>
            <a:r>
              <a:rPr lang="en-US" dirty="0" err="1"/>
              <a:t>paarisrataste</a:t>
            </a:r>
            <a:r>
              <a:rPr lang="en-US" dirty="0"/>
              <a:t> </a:t>
            </a:r>
            <a:r>
              <a:rPr lang="en-US" dirty="0" err="1"/>
              <a:t>kasutust</a:t>
            </a:r>
            <a:r>
              <a:rPr lang="en-US" dirty="0"/>
              <a:t> </a:t>
            </a:r>
            <a:r>
              <a:rPr lang="en-US" dirty="0" err="1"/>
              <a:t>nõuda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paarisrattaid</a:t>
            </a:r>
            <a:r>
              <a:rPr lang="en-US" dirty="0"/>
              <a:t>,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siseriiklikult</a:t>
            </a:r>
            <a:r>
              <a:rPr lang="en-US" dirty="0"/>
              <a:t> </a:t>
            </a:r>
            <a:r>
              <a:rPr lang="en-US" dirty="0" err="1"/>
              <a:t>tõsta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koormus</a:t>
            </a:r>
            <a:r>
              <a:rPr lang="en-US" dirty="0"/>
              <a:t> ka </a:t>
            </a:r>
            <a:r>
              <a:rPr lang="en-US" dirty="0" err="1"/>
              <a:t>kuni</a:t>
            </a:r>
            <a:r>
              <a:rPr lang="en-US" dirty="0"/>
              <a:t> 60 </a:t>
            </a:r>
            <a:r>
              <a:rPr lang="en-US" dirty="0" err="1"/>
              <a:t>tonnini</a:t>
            </a:r>
            <a:r>
              <a:rPr lang="en-US" dirty="0"/>
              <a:t>, </a:t>
            </a:r>
            <a:r>
              <a:rPr lang="en-US" dirty="0" err="1"/>
              <a:t>seejuures</a:t>
            </a:r>
            <a:r>
              <a:rPr lang="en-US" dirty="0"/>
              <a:t> </a:t>
            </a:r>
            <a:r>
              <a:rPr lang="en-US" dirty="0" err="1"/>
              <a:t>piiramata</a:t>
            </a:r>
            <a:r>
              <a:rPr lang="en-US" dirty="0"/>
              <a:t> </a:t>
            </a:r>
            <a:r>
              <a:rPr lang="en-US" dirty="0" err="1"/>
              <a:t>teedevõrku</a:t>
            </a:r>
            <a:r>
              <a:rPr lang="en-US" dirty="0"/>
              <a:t> </a:t>
            </a:r>
            <a:r>
              <a:rPr lang="en-US" dirty="0" err="1"/>
              <a:t>rohkem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on </a:t>
            </a:r>
            <a:r>
              <a:rPr lang="en-US" dirty="0" err="1"/>
              <a:t>täna</a:t>
            </a:r>
            <a:r>
              <a:rPr lang="en-US" dirty="0"/>
              <a:t> Tark Tee </a:t>
            </a:r>
            <a:r>
              <a:rPr lang="en-US" dirty="0" err="1"/>
              <a:t>fikseerinud</a:t>
            </a:r>
            <a:r>
              <a:rPr lang="en-US" dirty="0"/>
              <a:t> 48 </a:t>
            </a:r>
            <a:r>
              <a:rPr lang="en-US" dirty="0" err="1"/>
              <a:t>või</a:t>
            </a:r>
            <a:r>
              <a:rPr lang="en-US" dirty="0"/>
              <a:t> 52 </a:t>
            </a:r>
            <a:r>
              <a:rPr lang="en-US" dirty="0" err="1"/>
              <a:t>tonniste</a:t>
            </a:r>
            <a:r>
              <a:rPr lang="en-US" dirty="0"/>
              <a:t> </a:t>
            </a:r>
            <a:r>
              <a:rPr lang="en-US" dirty="0" err="1"/>
              <a:t>autorongide</a:t>
            </a:r>
            <a:r>
              <a:rPr lang="en-US" dirty="0"/>
              <a:t> </a:t>
            </a:r>
            <a:r>
              <a:rPr lang="en-US" dirty="0" err="1"/>
              <a:t>jaoks</a:t>
            </a:r>
            <a:endParaRPr lang="en-US" dirty="0"/>
          </a:p>
          <a:p>
            <a:pPr lvl="1"/>
            <a:r>
              <a:rPr lang="en-US" dirty="0"/>
              <a:t>8-teljelistel </a:t>
            </a:r>
            <a:r>
              <a:rPr lang="en-US" dirty="0" err="1"/>
              <a:t>kuni</a:t>
            </a:r>
            <a:r>
              <a:rPr lang="en-US" dirty="0"/>
              <a:t> 60 </a:t>
            </a:r>
            <a:r>
              <a:rPr lang="en-US" dirty="0" err="1"/>
              <a:t>tonni</a:t>
            </a:r>
            <a:r>
              <a:rPr lang="en-US" dirty="0"/>
              <a:t> </a:t>
            </a:r>
            <a:r>
              <a:rPr lang="en-US" dirty="0" err="1"/>
              <a:t>koormab</a:t>
            </a:r>
            <a:r>
              <a:rPr lang="en-US" dirty="0"/>
              <a:t> </a:t>
            </a:r>
            <a:r>
              <a:rPr lang="en-US" dirty="0" err="1"/>
              <a:t>katendit</a:t>
            </a:r>
            <a:r>
              <a:rPr lang="en-US" dirty="0"/>
              <a:t> </a:t>
            </a:r>
            <a:r>
              <a:rPr lang="en-US" dirty="0" err="1"/>
              <a:t>vähem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kasuliku</a:t>
            </a:r>
            <a:r>
              <a:rPr lang="en-US" dirty="0"/>
              <a:t> </a:t>
            </a:r>
            <a:r>
              <a:rPr lang="en-US" dirty="0" err="1"/>
              <a:t>koorma</a:t>
            </a:r>
            <a:r>
              <a:rPr lang="en-US" dirty="0"/>
              <a:t> </a:t>
            </a:r>
            <a:r>
              <a:rPr lang="en-US" dirty="0" err="1"/>
              <a:t>vedu</a:t>
            </a:r>
            <a:r>
              <a:rPr lang="en-US" dirty="0"/>
              <a:t> 5/6-teljeliste </a:t>
            </a:r>
            <a:r>
              <a:rPr lang="en-US" dirty="0" err="1"/>
              <a:t>üksikratastega</a:t>
            </a:r>
            <a:r>
              <a:rPr lang="en-US" dirty="0"/>
              <a:t> (super-single) </a:t>
            </a:r>
            <a:r>
              <a:rPr lang="en-US" dirty="0" err="1"/>
              <a:t>autorongidega</a:t>
            </a:r>
            <a:endParaRPr lang="en-US" dirty="0"/>
          </a:p>
          <a:p>
            <a:pPr lvl="1"/>
            <a:r>
              <a:rPr lang="en-US" dirty="0" err="1"/>
              <a:t>Täiendava</a:t>
            </a:r>
            <a:r>
              <a:rPr lang="en-US" dirty="0"/>
              <a:t> </a:t>
            </a:r>
            <a:r>
              <a:rPr lang="en-US" dirty="0" err="1"/>
              <a:t>telje</a:t>
            </a:r>
            <a:r>
              <a:rPr lang="en-US" dirty="0"/>
              <a:t> </a:t>
            </a:r>
            <a:r>
              <a:rPr lang="en-US" dirty="0" err="1"/>
              <a:t>lisamine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7-teljelistele </a:t>
            </a:r>
            <a:r>
              <a:rPr lang="en-US" dirty="0" err="1"/>
              <a:t>autorongidele</a:t>
            </a:r>
            <a:r>
              <a:rPr lang="en-US" dirty="0"/>
              <a:t> </a:t>
            </a:r>
            <a:r>
              <a:rPr lang="en-US" dirty="0" err="1"/>
              <a:t>eeldab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2 m </a:t>
            </a:r>
            <a:r>
              <a:rPr lang="en-US" dirty="0" err="1"/>
              <a:t>lisapikkust</a:t>
            </a:r>
            <a:r>
              <a:rPr lang="en-US" dirty="0"/>
              <a:t> (18,75…20,7 m) mis </a:t>
            </a:r>
            <a:r>
              <a:rPr lang="en-US" dirty="0" err="1"/>
              <a:t>taandab</a:t>
            </a:r>
            <a:r>
              <a:rPr lang="en-US" dirty="0"/>
              <a:t> ka </a:t>
            </a:r>
            <a:r>
              <a:rPr lang="en-US" dirty="0" err="1"/>
              <a:t>koormuse</a:t>
            </a:r>
            <a:r>
              <a:rPr lang="en-US" dirty="0"/>
              <a:t> </a:t>
            </a:r>
            <a:r>
              <a:rPr lang="en-US" dirty="0" err="1"/>
              <a:t>sildadele</a:t>
            </a:r>
            <a:endParaRPr lang="en-US" dirty="0"/>
          </a:p>
          <a:p>
            <a:r>
              <a:rPr lang="en-US" dirty="0" err="1"/>
              <a:t>Sildadele</a:t>
            </a:r>
            <a:r>
              <a:rPr lang="en-US" dirty="0"/>
              <a:t> on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pikem</a:t>
            </a:r>
            <a:r>
              <a:rPr lang="en-US" dirty="0"/>
              <a:t> </a:t>
            </a:r>
            <a:r>
              <a:rPr lang="en-US" dirty="0" err="1"/>
              <a:t>teljebaas</a:t>
            </a:r>
            <a:r>
              <a:rPr lang="en-US" dirty="0"/>
              <a:t> – </a:t>
            </a:r>
            <a:r>
              <a:rPr lang="en-US" dirty="0" err="1"/>
              <a:t>vahekaugus</a:t>
            </a:r>
            <a:r>
              <a:rPr lang="en-US" dirty="0"/>
              <a:t> </a:t>
            </a:r>
            <a:r>
              <a:rPr lang="en-US" dirty="0" err="1"/>
              <a:t>autorongi</a:t>
            </a:r>
            <a:r>
              <a:rPr lang="en-US" dirty="0"/>
              <a:t> </a:t>
            </a:r>
            <a:r>
              <a:rPr lang="en-US" dirty="0" err="1"/>
              <a:t>esimese</a:t>
            </a:r>
            <a:r>
              <a:rPr lang="en-US" dirty="0"/>
              <a:t> ja </a:t>
            </a:r>
            <a:r>
              <a:rPr lang="en-US" dirty="0" err="1"/>
              <a:t>viimase</a:t>
            </a:r>
            <a:r>
              <a:rPr lang="en-US" dirty="0"/>
              <a:t> </a:t>
            </a:r>
            <a:r>
              <a:rPr lang="en-US" dirty="0" err="1"/>
              <a:t>telje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, et </a:t>
            </a:r>
            <a:r>
              <a:rPr lang="en-US" dirty="0" err="1"/>
              <a:t>koormus</a:t>
            </a:r>
            <a:r>
              <a:rPr lang="en-US" dirty="0"/>
              <a:t> </a:t>
            </a:r>
            <a:r>
              <a:rPr lang="en-US" dirty="0" err="1"/>
              <a:t>jaguneks</a:t>
            </a:r>
            <a:r>
              <a:rPr lang="en-US" dirty="0"/>
              <a:t> </a:t>
            </a:r>
            <a:r>
              <a:rPr lang="en-US" dirty="0" err="1"/>
              <a:t>pikemale</a:t>
            </a:r>
            <a:r>
              <a:rPr lang="en-US" dirty="0"/>
              <a:t> </a:t>
            </a:r>
            <a:r>
              <a:rPr lang="en-US" dirty="0" err="1"/>
              <a:t>teeosale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0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D4CA-CD5B-244A-E2B8-5AA83E93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1" y="-55079"/>
            <a:ext cx="10515600" cy="1325563"/>
          </a:xfrm>
        </p:spPr>
        <p:txBody>
          <a:bodyPr/>
          <a:lstStyle/>
          <a:p>
            <a:r>
              <a:rPr lang="en-US" dirty="0" err="1"/>
              <a:t>Ettepanek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75F1D-FF35-B33E-232F-65E18628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3" y="2118018"/>
            <a:ext cx="3268868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EMS </a:t>
            </a:r>
            <a:r>
              <a:rPr lang="en-US" sz="2200" dirty="0"/>
              <a:t>(</a:t>
            </a:r>
            <a:r>
              <a:rPr lang="en-US" sz="2200" dirty="0" err="1"/>
              <a:t>pikkus</a:t>
            </a:r>
            <a:r>
              <a:rPr lang="en-US" sz="2200" dirty="0"/>
              <a:t> </a:t>
            </a:r>
            <a:r>
              <a:rPr lang="en-US" sz="2200" dirty="0" err="1"/>
              <a:t>kuni</a:t>
            </a:r>
            <a:r>
              <a:rPr lang="en-US" sz="2200" dirty="0"/>
              <a:t> 25,25 m)</a:t>
            </a:r>
            <a:endParaRPr lang="en-US" sz="2600" dirty="0"/>
          </a:p>
          <a:p>
            <a:pPr lvl="1"/>
            <a:r>
              <a:rPr lang="en-US" dirty="0" err="1"/>
              <a:t>valitud</a:t>
            </a:r>
            <a:r>
              <a:rPr lang="en-US" dirty="0"/>
              <a:t> </a:t>
            </a:r>
            <a:r>
              <a:rPr lang="en-US" dirty="0" err="1"/>
              <a:t>trassidel</a:t>
            </a:r>
            <a:endParaRPr lang="en-US" dirty="0"/>
          </a:p>
          <a:p>
            <a:pPr lvl="1"/>
            <a:r>
              <a:rPr lang="en-US" dirty="0" err="1"/>
              <a:t>Teljebaas</a:t>
            </a:r>
            <a:r>
              <a:rPr lang="en-US" dirty="0"/>
              <a:t> 20+ ja 8 </a:t>
            </a:r>
            <a:r>
              <a:rPr lang="en-US" dirty="0" err="1"/>
              <a:t>telge</a:t>
            </a:r>
            <a:r>
              <a:rPr lang="en-US" dirty="0"/>
              <a:t> = 60 t</a:t>
            </a:r>
          </a:p>
          <a:p>
            <a:pPr lvl="1"/>
            <a:r>
              <a:rPr lang="en-US" dirty="0" err="1"/>
              <a:t>Teljebaas</a:t>
            </a:r>
            <a:r>
              <a:rPr lang="en-US" dirty="0"/>
              <a:t> 20+ ja 7 </a:t>
            </a:r>
            <a:r>
              <a:rPr lang="en-US" dirty="0" err="1"/>
              <a:t>telge</a:t>
            </a:r>
            <a:r>
              <a:rPr lang="en-US" dirty="0"/>
              <a:t> = 52 t</a:t>
            </a:r>
          </a:p>
          <a:p>
            <a:pPr lvl="1"/>
            <a:r>
              <a:rPr lang="en-US" dirty="0" err="1"/>
              <a:t>Väiksem</a:t>
            </a:r>
            <a:r>
              <a:rPr lang="en-US" dirty="0"/>
              <a:t> </a:t>
            </a:r>
            <a:r>
              <a:rPr lang="en-US" dirty="0" err="1"/>
              <a:t>teljebaas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väiksem</a:t>
            </a:r>
            <a:r>
              <a:rPr lang="en-US" dirty="0"/>
              <a:t> </a:t>
            </a:r>
            <a:r>
              <a:rPr lang="en-US" dirty="0" err="1"/>
              <a:t>telgede</a:t>
            </a:r>
            <a:r>
              <a:rPr lang="en-US" dirty="0"/>
              <a:t> </a:t>
            </a:r>
            <a:r>
              <a:rPr lang="en-US" dirty="0" err="1"/>
              <a:t>arv</a:t>
            </a:r>
            <a:r>
              <a:rPr lang="en-US" dirty="0"/>
              <a:t> – </a:t>
            </a:r>
            <a:r>
              <a:rPr lang="en-US" dirty="0" err="1"/>
              <a:t>väiksem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täismass</a:t>
            </a:r>
            <a:endParaRPr lang="en-US" dirty="0"/>
          </a:p>
          <a:p>
            <a:r>
              <a:rPr lang="en-US" dirty="0" err="1"/>
              <a:t>Siseriiklik</a:t>
            </a:r>
            <a:r>
              <a:rPr lang="en-US" dirty="0"/>
              <a:t> </a:t>
            </a:r>
            <a:r>
              <a:rPr lang="en-US" dirty="0" err="1"/>
              <a:t>reglement</a:t>
            </a:r>
            <a:r>
              <a:rPr lang="en-US" dirty="0"/>
              <a:t> </a:t>
            </a:r>
            <a:r>
              <a:rPr lang="en-US" dirty="0" err="1"/>
              <a:t>paarisratastega</a:t>
            </a:r>
            <a:r>
              <a:rPr lang="en-US" dirty="0"/>
              <a:t>, </a:t>
            </a:r>
            <a:r>
              <a:rPr lang="en-US" sz="2200" dirty="0"/>
              <a:t>(</a:t>
            </a:r>
            <a:r>
              <a:rPr lang="en-US" sz="2200" dirty="0" err="1"/>
              <a:t>kuni</a:t>
            </a:r>
            <a:r>
              <a:rPr lang="en-US" sz="2200" dirty="0"/>
              <a:t> 20,75 m)</a:t>
            </a:r>
            <a:endParaRPr lang="en-US" sz="2600" dirty="0"/>
          </a:p>
          <a:p>
            <a:pPr lvl="1"/>
            <a:r>
              <a:rPr lang="en-US" sz="2200" dirty="0" err="1"/>
              <a:t>avalikel</a:t>
            </a:r>
            <a:r>
              <a:rPr lang="en-US" sz="2200" dirty="0"/>
              <a:t> </a:t>
            </a:r>
            <a:r>
              <a:rPr lang="en-US" sz="2200" dirty="0" err="1"/>
              <a:t>teedel</a:t>
            </a:r>
            <a:r>
              <a:rPr lang="en-US" sz="2200" dirty="0"/>
              <a:t> </a:t>
            </a:r>
            <a:r>
              <a:rPr lang="en-US" sz="2200" dirty="0" err="1"/>
              <a:t>vastavuses</a:t>
            </a:r>
            <a:r>
              <a:rPr lang="en-US" sz="2200" dirty="0"/>
              <a:t> tarktee.ee</a:t>
            </a:r>
          </a:p>
          <a:p>
            <a:pPr lvl="1"/>
            <a:r>
              <a:rPr lang="en-US" dirty="0" err="1"/>
              <a:t>Teljebaas</a:t>
            </a:r>
            <a:r>
              <a:rPr lang="en-US" dirty="0"/>
              <a:t> 12+ ja 6 </a:t>
            </a:r>
            <a:r>
              <a:rPr lang="en-US" dirty="0" err="1"/>
              <a:t>telge</a:t>
            </a:r>
            <a:r>
              <a:rPr lang="en-US" dirty="0"/>
              <a:t> = 48 t</a:t>
            </a:r>
          </a:p>
          <a:p>
            <a:pPr lvl="1"/>
            <a:r>
              <a:rPr lang="en-US" dirty="0" err="1"/>
              <a:t>Teljebaas</a:t>
            </a:r>
            <a:r>
              <a:rPr lang="en-US" dirty="0"/>
              <a:t> 14+ ja 7 </a:t>
            </a:r>
            <a:r>
              <a:rPr lang="en-US" dirty="0" err="1"/>
              <a:t>telge</a:t>
            </a:r>
            <a:r>
              <a:rPr lang="en-US" dirty="0"/>
              <a:t> = 52 t</a:t>
            </a:r>
          </a:p>
          <a:p>
            <a:pPr lvl="1"/>
            <a:r>
              <a:rPr lang="en-US" dirty="0" err="1"/>
              <a:t>Teljebaas</a:t>
            </a:r>
            <a:r>
              <a:rPr lang="en-US" dirty="0"/>
              <a:t> 18+ ja 8 </a:t>
            </a:r>
            <a:r>
              <a:rPr lang="en-US" dirty="0" err="1"/>
              <a:t>telge</a:t>
            </a:r>
            <a:r>
              <a:rPr lang="en-US" dirty="0"/>
              <a:t> = 60 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D86AA-88CF-EB38-0F74-B17D37E0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0" y="961801"/>
            <a:ext cx="2344641" cy="527668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32480D-1377-2248-8D4C-BD7A5E77F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696386"/>
              </p:ext>
            </p:extLst>
          </p:nvPr>
        </p:nvGraphicFramePr>
        <p:xfrm>
          <a:off x="3393572" y="336013"/>
          <a:ext cx="8656053" cy="6283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26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6865-419B-CAFE-5577-168054FC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4E998-5777-0551-4357-B07C4C52F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9536"/>
            <a:ext cx="3581329" cy="4351338"/>
          </a:xfrm>
        </p:spPr>
        <p:txBody>
          <a:bodyPr/>
          <a:lstStyle/>
          <a:p>
            <a:r>
              <a:rPr lang="en-US" dirty="0" err="1"/>
              <a:t>Valitud</a:t>
            </a:r>
            <a:r>
              <a:rPr lang="en-US" dirty="0"/>
              <a:t> </a:t>
            </a:r>
            <a:r>
              <a:rPr lang="en-US" dirty="0" err="1"/>
              <a:t>esimene</a:t>
            </a:r>
            <a:endParaRPr lang="en-US" dirty="0"/>
          </a:p>
          <a:p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kasutatud</a:t>
            </a:r>
            <a:endParaRPr lang="en-US" dirty="0"/>
          </a:p>
          <a:p>
            <a:r>
              <a:rPr lang="en-US" dirty="0"/>
              <a:t>B-link on </a:t>
            </a:r>
            <a:r>
              <a:rPr lang="en-US" dirty="0" err="1"/>
              <a:t>küll</a:t>
            </a:r>
            <a:r>
              <a:rPr lang="en-US" dirty="0"/>
              <a:t> </a:t>
            </a:r>
            <a:r>
              <a:rPr lang="en-US" dirty="0" err="1"/>
              <a:t>halvemini</a:t>
            </a:r>
            <a:r>
              <a:rPr lang="en-US" dirty="0"/>
              <a:t> </a:t>
            </a:r>
            <a:r>
              <a:rPr lang="en-US" dirty="0" err="1"/>
              <a:t>manööverdav</a:t>
            </a:r>
            <a:r>
              <a:rPr lang="en-US" dirty="0"/>
              <a:t> aga </a:t>
            </a:r>
            <a:r>
              <a:rPr lang="en-US" dirty="0" err="1"/>
              <a:t>neid</a:t>
            </a:r>
            <a:r>
              <a:rPr lang="en-US" dirty="0"/>
              <a:t> on </a:t>
            </a:r>
            <a:r>
              <a:rPr lang="en-US" dirty="0" err="1"/>
              <a:t>vähem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D530E-DF91-D08F-66A8-80A35C9F1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29" y="1217400"/>
            <a:ext cx="7459116" cy="51823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34458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4F83B-44C1-FC4B-A727-0BA01E29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Eesti </a:t>
            </a:r>
            <a:r>
              <a:rPr lang="en-US" dirty="0" err="1"/>
              <a:t>plaanid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6FEC-015E-8820-47AD-6697AF25C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9" y="1825625"/>
            <a:ext cx="1116391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Etapiviisiline</a:t>
            </a:r>
            <a:r>
              <a:rPr lang="en-US" dirty="0"/>
              <a:t> </a:t>
            </a:r>
            <a:r>
              <a:rPr lang="en-US" dirty="0" err="1"/>
              <a:t>rakendus</a:t>
            </a:r>
            <a:endParaRPr lang="en-US" dirty="0"/>
          </a:p>
          <a:p>
            <a:pPr lvl="1"/>
            <a:r>
              <a:rPr lang="en-US" dirty="0" err="1"/>
              <a:t>Põhitrassid</a:t>
            </a:r>
            <a:r>
              <a:rPr lang="en-US" dirty="0"/>
              <a:t> (</a:t>
            </a:r>
            <a:r>
              <a:rPr lang="en-US" dirty="0" err="1"/>
              <a:t>kaardil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Kõik</a:t>
            </a:r>
            <a:r>
              <a:rPr lang="en-US" dirty="0"/>
              <a:t> TEN-T teed (TEN-T </a:t>
            </a:r>
            <a:r>
              <a:rPr lang="en-US" dirty="0" err="1"/>
              <a:t>ulatus</a:t>
            </a:r>
            <a:r>
              <a:rPr lang="en-US" dirty="0"/>
              <a:t> </a:t>
            </a:r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täpsustamist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sz="2200" dirty="0"/>
              <a:t>	ka </a:t>
            </a:r>
            <a:r>
              <a:rPr lang="en-US" sz="2200" dirty="0" err="1"/>
              <a:t>rakendus</a:t>
            </a:r>
            <a:r>
              <a:rPr lang="en-US" sz="2200" dirty="0"/>
              <a:t> </a:t>
            </a:r>
            <a:r>
              <a:rPr lang="en-US" sz="2200" dirty="0" err="1"/>
              <a:t>võib</a:t>
            </a:r>
            <a:r>
              <a:rPr lang="en-US" sz="2200" dirty="0"/>
              <a:t> olla </a:t>
            </a:r>
            <a:r>
              <a:rPr lang="en-US" sz="2200" dirty="0" err="1"/>
              <a:t>etapiviisiline</a:t>
            </a:r>
            <a:r>
              <a:rPr lang="en-US" sz="2200" dirty="0"/>
              <a:t> </a:t>
            </a:r>
            <a:r>
              <a:rPr lang="en-US" sz="2200" dirty="0" err="1"/>
              <a:t>ehk</a:t>
            </a:r>
            <a:r>
              <a:rPr lang="en-US" sz="2200" dirty="0"/>
              <a:t> </a:t>
            </a:r>
            <a:r>
              <a:rPr lang="en-US" sz="2200" dirty="0" err="1"/>
              <a:t>mitte</a:t>
            </a:r>
            <a:r>
              <a:rPr lang="en-US" sz="2200" dirty="0"/>
              <a:t> </a:t>
            </a:r>
            <a:r>
              <a:rPr lang="en-US" sz="2200" dirty="0" err="1"/>
              <a:t>korraga</a:t>
            </a:r>
            <a:endParaRPr lang="en-US" sz="2200" dirty="0"/>
          </a:p>
          <a:p>
            <a:pPr lvl="1"/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põhi</a:t>
            </a:r>
            <a:r>
              <a:rPr lang="en-US" dirty="0"/>
              <a:t>- ja </a:t>
            </a:r>
            <a:r>
              <a:rPr lang="en-US" dirty="0" err="1"/>
              <a:t>tugimaanteed</a:t>
            </a:r>
            <a:endParaRPr lang="en-US" dirty="0"/>
          </a:p>
          <a:p>
            <a:r>
              <a:rPr lang="en-US" dirty="0" err="1"/>
              <a:t>Prognoosime</a:t>
            </a:r>
            <a:r>
              <a:rPr lang="en-US" dirty="0"/>
              <a:t>, et </a:t>
            </a:r>
            <a:r>
              <a:rPr lang="en-US" dirty="0" err="1"/>
              <a:t>varem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hiljem</a:t>
            </a:r>
            <a:r>
              <a:rPr lang="en-US" dirty="0"/>
              <a:t> </a:t>
            </a:r>
            <a:r>
              <a:rPr lang="en-US" dirty="0" err="1"/>
              <a:t>liitume</a:t>
            </a:r>
            <a:r>
              <a:rPr lang="en-US" dirty="0"/>
              <a:t> </a:t>
            </a:r>
            <a:r>
              <a:rPr lang="en-US" dirty="0" err="1"/>
              <a:t>Skandinaavia</a:t>
            </a:r>
            <a:r>
              <a:rPr lang="en-US" dirty="0"/>
              <a:t> </a:t>
            </a:r>
            <a:r>
              <a:rPr lang="en-US" dirty="0" err="1"/>
              <a:t>praktikaga</a:t>
            </a:r>
            <a:r>
              <a:rPr lang="en-US" dirty="0"/>
              <a:t> (EMS2)</a:t>
            </a:r>
          </a:p>
          <a:p>
            <a:r>
              <a:rPr lang="en-US" dirty="0" err="1"/>
              <a:t>Siit</a:t>
            </a:r>
            <a:r>
              <a:rPr lang="en-US" dirty="0"/>
              <a:t> </a:t>
            </a:r>
            <a:r>
              <a:rPr lang="en-US" dirty="0" err="1"/>
              <a:t>tulenevalt</a:t>
            </a:r>
            <a:r>
              <a:rPr lang="en-US" dirty="0"/>
              <a:t>, </a:t>
            </a:r>
            <a:r>
              <a:rPr lang="en-US" dirty="0" err="1"/>
              <a:t>järeldused</a:t>
            </a:r>
            <a:r>
              <a:rPr lang="en-US" dirty="0"/>
              <a:t> </a:t>
            </a:r>
            <a:r>
              <a:rPr lang="en-US" dirty="0" err="1"/>
              <a:t>normatiivbaasis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täna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 </a:t>
            </a:r>
            <a:r>
              <a:rPr lang="en-US" dirty="0" err="1"/>
              <a:t>arvestades</a:t>
            </a:r>
            <a:r>
              <a:rPr lang="en-US" dirty="0"/>
              <a:t> </a:t>
            </a:r>
            <a:r>
              <a:rPr lang="en-US" dirty="0" err="1"/>
              <a:t>kõigi</a:t>
            </a:r>
            <a:r>
              <a:rPr lang="en-US" dirty="0"/>
              <a:t> </a:t>
            </a:r>
            <a:r>
              <a:rPr lang="en-US" dirty="0" err="1"/>
              <a:t>kolme</a:t>
            </a:r>
            <a:r>
              <a:rPr lang="en-US" dirty="0"/>
              <a:t> </a:t>
            </a:r>
            <a:r>
              <a:rPr lang="en-US" dirty="0" err="1"/>
              <a:t>etapiga</a:t>
            </a:r>
            <a:r>
              <a:rPr lang="en-US" dirty="0"/>
              <a:t> ja </a:t>
            </a:r>
            <a:r>
              <a:rPr lang="en-US" dirty="0" err="1"/>
              <a:t>kontrollida</a:t>
            </a:r>
            <a:r>
              <a:rPr lang="en-US" dirty="0"/>
              <a:t> </a:t>
            </a:r>
            <a:r>
              <a:rPr lang="en-US" dirty="0" err="1"/>
              <a:t>mõlemat</a:t>
            </a:r>
            <a:r>
              <a:rPr lang="en-US" dirty="0"/>
              <a:t> (25 m ja 34 m)</a:t>
            </a:r>
          </a:p>
          <a:p>
            <a:pPr lvl="1"/>
            <a:r>
              <a:rPr lang="en-US" dirty="0"/>
              <a:t>TPN – </a:t>
            </a:r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suhteliselt</a:t>
            </a:r>
            <a:r>
              <a:rPr lang="en-US" dirty="0"/>
              <a:t> </a:t>
            </a:r>
            <a:r>
              <a:rPr lang="en-US" dirty="0" err="1"/>
              <a:t>vähe</a:t>
            </a:r>
            <a:r>
              <a:rPr lang="en-US" dirty="0"/>
              <a:t> </a:t>
            </a:r>
            <a:r>
              <a:rPr lang="en-US" dirty="0" err="1"/>
              <a:t>parandamist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paremini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mõelda</a:t>
            </a:r>
            <a:r>
              <a:rPr lang="en-US" dirty="0"/>
              <a:t> TPJ</a:t>
            </a:r>
          </a:p>
          <a:p>
            <a:pPr lvl="1"/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lahendada</a:t>
            </a:r>
            <a:r>
              <a:rPr lang="en-US" dirty="0"/>
              <a:t> </a:t>
            </a:r>
            <a:r>
              <a:rPr lang="en-US" dirty="0" err="1"/>
              <a:t>linnalõikude</a:t>
            </a:r>
            <a:r>
              <a:rPr lang="en-US" dirty="0"/>
              <a:t> </a:t>
            </a:r>
            <a:r>
              <a:rPr lang="en-US" dirty="0" err="1"/>
              <a:t>teema</a:t>
            </a:r>
            <a:r>
              <a:rPr lang="en-US" dirty="0"/>
              <a:t>, </a:t>
            </a:r>
            <a:r>
              <a:rPr lang="en-US" dirty="0" err="1"/>
              <a:t>arvestades</a:t>
            </a:r>
            <a:r>
              <a:rPr lang="en-US" dirty="0"/>
              <a:t> </a:t>
            </a:r>
            <a:r>
              <a:rPr lang="en-US" dirty="0" err="1"/>
              <a:t>rakenduse</a:t>
            </a:r>
            <a:r>
              <a:rPr lang="en-US" dirty="0"/>
              <a:t> </a:t>
            </a:r>
            <a:r>
              <a:rPr lang="en-US" dirty="0" err="1"/>
              <a:t>lõppfaasiga</a:t>
            </a:r>
            <a:r>
              <a:rPr lang="en-US" dirty="0"/>
              <a:t>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tõenäosus</a:t>
            </a:r>
            <a:r>
              <a:rPr lang="en-US" dirty="0"/>
              <a:t>, et EVS 843 </a:t>
            </a:r>
            <a:r>
              <a:rPr lang="en-US" dirty="0" err="1"/>
              <a:t>Linnaruum</a:t>
            </a:r>
            <a:r>
              <a:rPr lang="en-US" dirty="0"/>
              <a:t> </a:t>
            </a:r>
            <a:r>
              <a:rPr lang="en-US" sz="1900" dirty="0"/>
              <a:t>(kas/</a:t>
            </a:r>
            <a:r>
              <a:rPr lang="en-US" sz="1900" dirty="0" err="1"/>
              <a:t>millal</a:t>
            </a:r>
            <a:r>
              <a:rPr lang="en-US" sz="1900" dirty="0"/>
              <a:t> see </a:t>
            </a:r>
            <a:r>
              <a:rPr lang="en-US" sz="1900" dirty="0" err="1"/>
              <a:t>valmis</a:t>
            </a:r>
            <a:r>
              <a:rPr lang="en-US" sz="1900" dirty="0"/>
              <a:t> </a:t>
            </a:r>
            <a:r>
              <a:rPr lang="en-US" sz="1900" dirty="0" err="1"/>
              <a:t>saab</a:t>
            </a:r>
            <a:r>
              <a:rPr lang="en-US" sz="1900" dirty="0"/>
              <a:t>)</a:t>
            </a:r>
            <a:r>
              <a:rPr lang="en-US" dirty="0"/>
              <a:t> </a:t>
            </a:r>
            <a:r>
              <a:rPr lang="en-US" dirty="0" err="1"/>
              <a:t>teemat</a:t>
            </a:r>
            <a:r>
              <a:rPr lang="en-US" dirty="0"/>
              <a:t> </a:t>
            </a:r>
            <a:r>
              <a:rPr lang="en-US" dirty="0" err="1"/>
              <a:t>lahendaks</a:t>
            </a:r>
            <a:r>
              <a:rPr lang="en-US" dirty="0"/>
              <a:t>, on </a:t>
            </a:r>
            <a:r>
              <a:rPr lang="en-US" dirty="0" err="1"/>
              <a:t>väike</a:t>
            </a:r>
            <a:endParaRPr lang="en-US" dirty="0"/>
          </a:p>
          <a:p>
            <a:pPr lvl="1"/>
            <a:r>
              <a:rPr lang="en-US" dirty="0" err="1"/>
              <a:t>Millise</a:t>
            </a:r>
            <a:r>
              <a:rPr lang="en-US" dirty="0"/>
              <a:t> </a:t>
            </a:r>
            <a:r>
              <a:rPr lang="en-US" dirty="0" err="1"/>
              <a:t>juhisega</a:t>
            </a:r>
            <a:r>
              <a:rPr lang="en-US" dirty="0"/>
              <a:t> </a:t>
            </a:r>
            <a:r>
              <a:rPr lang="en-US" dirty="0" err="1"/>
              <a:t>abistada</a:t>
            </a:r>
            <a:r>
              <a:rPr lang="en-US" dirty="0"/>
              <a:t> </a:t>
            </a:r>
            <a:r>
              <a:rPr lang="en-US" dirty="0" err="1"/>
              <a:t>projekteerijat</a:t>
            </a:r>
            <a:r>
              <a:rPr lang="en-US" dirty="0"/>
              <a:t> </a:t>
            </a:r>
            <a:r>
              <a:rPr lang="en-US" dirty="0" err="1"/>
              <a:t>objektidel</a:t>
            </a:r>
            <a:r>
              <a:rPr lang="en-US" dirty="0"/>
              <a:t>, mis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riigiteedel</a:t>
            </a:r>
            <a:r>
              <a:rPr lang="en-US" dirty="0"/>
              <a:t> ja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kooskõlastamist</a:t>
            </a:r>
            <a:r>
              <a:rPr lang="en-US" dirty="0"/>
              <a:t> </a:t>
            </a:r>
            <a:r>
              <a:rPr lang="en-US" dirty="0" err="1"/>
              <a:t>TrAm’ga</a:t>
            </a:r>
            <a:r>
              <a:rPr lang="en-US" dirty="0"/>
              <a:t> – </a:t>
            </a:r>
            <a:r>
              <a:rPr lang="en-US" dirty="0" err="1"/>
              <a:t>näiteks</a:t>
            </a:r>
            <a:r>
              <a:rPr lang="en-US" dirty="0"/>
              <a:t>, </a:t>
            </a:r>
            <a:r>
              <a:rPr lang="en-US" dirty="0" err="1"/>
              <a:t>erateed</a:t>
            </a:r>
            <a:r>
              <a:rPr lang="en-US" dirty="0"/>
              <a:t> ja </a:t>
            </a:r>
            <a:r>
              <a:rPr lang="en-US" dirty="0" err="1"/>
              <a:t>platsid</a:t>
            </a:r>
            <a:r>
              <a:rPr lang="en-US" dirty="0"/>
              <a:t> </a:t>
            </a:r>
            <a:r>
              <a:rPr lang="en-US" dirty="0" err="1"/>
              <a:t>tööstus</a:t>
            </a:r>
            <a:r>
              <a:rPr lang="en-US" dirty="0"/>
              <a:t>-, </a:t>
            </a:r>
            <a:r>
              <a:rPr lang="en-US" dirty="0" err="1"/>
              <a:t>logistika</a:t>
            </a:r>
            <a:r>
              <a:rPr lang="en-US" dirty="0"/>
              <a:t>- ja </a:t>
            </a:r>
            <a:r>
              <a:rPr lang="en-US" dirty="0" err="1"/>
              <a:t>kaubandusobjektidel</a:t>
            </a:r>
            <a:r>
              <a:rPr lang="en-US" dirty="0"/>
              <a:t> – </a:t>
            </a:r>
            <a:r>
              <a:rPr lang="en-US" dirty="0" err="1"/>
              <a:t>loota</a:t>
            </a:r>
            <a:r>
              <a:rPr lang="en-US" dirty="0"/>
              <a:t> et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KOV’d</a:t>
            </a:r>
            <a:r>
              <a:rPr lang="en-US" dirty="0"/>
              <a:t> on </a:t>
            </a:r>
            <a:r>
              <a:rPr lang="en-US" dirty="0" err="1"/>
              <a:t>kompetentsikeskused</a:t>
            </a:r>
            <a:r>
              <a:rPr lang="en-US" dirty="0"/>
              <a:t>, on </a:t>
            </a:r>
            <a:r>
              <a:rPr lang="en-US" dirty="0" err="1"/>
              <a:t>liig</a:t>
            </a:r>
            <a:r>
              <a:rPr lang="en-US" dirty="0"/>
              <a:t>.</a:t>
            </a:r>
          </a:p>
        </p:txBody>
      </p:sp>
      <p:pic>
        <p:nvPicPr>
          <p:cNvPr id="1026" name="Picture 2" descr="Pilt, millel on kujutatud kaart, tekst, Atlas&#10;&#10;Tehisintellekti genereeritud sisu võib olla ebatõene.">
            <a:extLst>
              <a:ext uri="{FF2B5EF4-FFF2-40B4-BE49-F238E27FC236}">
                <a16:creationId xmlns:a16="http://schemas.microsoft.com/office/drawing/2014/main" id="{F7508000-6EB9-6A16-740E-93F0C95F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35" y="0"/>
            <a:ext cx="4691865" cy="30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6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D2C175-124F-2B8E-1654-29AE4B43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99" y="0"/>
            <a:ext cx="108196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3D8DF-C9E2-C641-544A-C9793DA6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TEN-T</a:t>
            </a:r>
          </a:p>
        </p:txBody>
      </p:sp>
    </p:spTree>
    <p:extLst>
      <p:ext uri="{BB962C8B-B14F-4D97-AF65-F5344CB8AC3E}">
        <p14:creationId xmlns:p14="http://schemas.microsoft.com/office/powerpoint/2010/main" val="2922655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3650</Words>
  <Application>Microsoft Office PowerPoint</Application>
  <PresentationFormat>Widescreen</PresentationFormat>
  <Paragraphs>506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Aptos Narrow</vt:lpstr>
      <vt:lpstr>Arial</vt:lpstr>
      <vt:lpstr>Calibri</vt:lpstr>
      <vt:lpstr>Symbol</vt:lpstr>
      <vt:lpstr>Office Theme</vt:lpstr>
      <vt:lpstr>EMS ja liiklusohutus</vt:lpstr>
      <vt:lpstr>Uuringu tiim</vt:lpstr>
      <vt:lpstr>EMS ja teised standardsest pikemad</vt:lpstr>
      <vt:lpstr>EMS ja Euroopa Liit</vt:lpstr>
      <vt:lpstr>60 tonni ja Eesti reeglid (ettepanek)</vt:lpstr>
      <vt:lpstr>Ettepanek</vt:lpstr>
      <vt:lpstr>EMS</vt:lpstr>
      <vt:lpstr>Eesti plaanid</vt:lpstr>
      <vt:lpstr>TEN-T</vt:lpstr>
      <vt:lpstr>Tallinn ja lähiala ametlikus TEN-T rakenduses TENtec Map Viewers - Explore the TEN-T Network | European Transport Infrastructure</vt:lpstr>
      <vt:lpstr>Tallinna ettepanek TEN-T muutmiseks</vt:lpstr>
      <vt:lpstr>Täpsustada mõlemad sadama-otsad</vt:lpstr>
      <vt:lpstr>Liiklusohutus ja baastase</vt:lpstr>
      <vt:lpstr>PowerPoint Presentation</vt:lpstr>
      <vt:lpstr>TrAm on esitanud sisuliselt 5 küsimust    KAS EMS sõidukid:</vt:lpstr>
      <vt:lpstr>Katsesõidud – kõigil 368 kW mootor</vt:lpstr>
      <vt:lpstr>1. Kas saavad hakkama – hea juht</vt:lpstr>
      <vt:lpstr>PowerPoint Presentation</vt:lpstr>
      <vt:lpstr>PowerPoint Presentation</vt:lpstr>
      <vt:lpstr>Teemad, mis haakuvad kõigi pikematega (12+)</vt:lpstr>
      <vt:lpstr>Teenindus ja EMS</vt:lpstr>
      <vt:lpstr>2. Ohud, mida EMS võib tekitada teistele</vt:lpstr>
      <vt:lpstr>Teemad, mis haakuvad kõigiga</vt:lpstr>
      <vt:lpstr>Möödasõit ja vajalik nähtavus</vt:lpstr>
      <vt:lpstr>Möödasõit EMS autorongist 25,25 vs 16,5 m</vt:lpstr>
      <vt:lpstr>http://muu.maant.ee </vt:lpstr>
      <vt:lpstr>3. EMS ja madalam piirkiirus</vt:lpstr>
      <vt:lpstr>4. EMS liikluse kellaajaline piirang</vt:lpstr>
      <vt:lpstr>5. EMS ja ohud kergliiklusele</vt:lpstr>
      <vt:lpstr>Jalgrattad kaetud peenral AKÖL ja raskeliikluse arvu alusel kriitilised alad põhimaanteedel (km)</vt:lpstr>
      <vt:lpstr>Laiemas mõttes möödasõiduprobleem</vt:lpstr>
      <vt:lpstr>Täiendavad tehnilised nõuded EMS autorongidele </vt:lpstr>
      <vt:lpstr>Tehnilised nõuded teedevõrgule</vt:lpstr>
      <vt:lpstr>Kokkuvõte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Ain Kendra</dc:creator>
  <cp:lastModifiedBy>Ain Kendra</cp:lastModifiedBy>
  <cp:revision>6</cp:revision>
  <dcterms:created xsi:type="dcterms:W3CDTF">2025-04-28T09:47:34Z</dcterms:created>
  <dcterms:modified xsi:type="dcterms:W3CDTF">2025-06-16T15:16:40Z</dcterms:modified>
</cp:coreProperties>
</file>